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notesMasterIdLst>
    <p:notesMasterId r:id="rId16"/>
  </p:notesMasterIdLst>
  <p:handoutMasterIdLst>
    <p:handoutMasterId r:id="rId17"/>
  </p:handoutMasterIdLst>
  <p:sldIdLst>
    <p:sldId id="273" r:id="rId2"/>
    <p:sldId id="472" r:id="rId3"/>
    <p:sldId id="499" r:id="rId4"/>
    <p:sldId id="522" r:id="rId5"/>
    <p:sldId id="523" r:id="rId6"/>
    <p:sldId id="524" r:id="rId7"/>
    <p:sldId id="525" r:id="rId8"/>
    <p:sldId id="518" r:id="rId9"/>
    <p:sldId id="508" r:id="rId10"/>
    <p:sldId id="502" r:id="rId11"/>
    <p:sldId id="503" r:id="rId12"/>
    <p:sldId id="504" r:id="rId13"/>
    <p:sldId id="505" r:id="rId14"/>
    <p:sldId id="527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7" autoAdjust="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4" d="100"/>
          <a:sy n="64" d="100"/>
        </p:scale>
        <p:origin x="196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en-US"/>
              <a:t>2/23/2023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en-US"/>
              <a:t>2/23/2023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2/23/2023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083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98653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70653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87353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49028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79FD0-C37A-4F50-8F3B-5FA0D9D0B42F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6EF73-9DB8-4763-865F-2F88181A473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94198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3917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0837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3135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CA8D9AD5-F248-4919-864A-CFD76CC027D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46438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9E583DDF-CA54-461A-A486-592D2374C532}" type="datetimeFigureOut">
              <a:rPr lang="en-US" smtClean="0"/>
              <a:t>2/23/2023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IN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CA8D9AD5-F248-4919-864A-CFD76CC027D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014453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9E583DDF-CA54-461A-A486-592D2374C532}" type="datetimeFigureOut">
              <a:rPr lang="en-US" smtClean="0"/>
              <a:pPr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CA8D9AD5-F248-4919-864A-CFD76CC027D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83604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16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body" sz="half" idx="2"/>
          </p:nvPr>
        </p:nvSpPr>
        <p:spPr>
          <a:xfrm>
            <a:off x="649224" y="67508"/>
            <a:ext cx="10429461" cy="3435782"/>
          </a:xfrm>
        </p:spPr>
        <p:txBody>
          <a:bodyPr>
            <a:normAutofit lnSpcReduction="10000"/>
          </a:bodyPr>
          <a:lstStyle/>
          <a:p>
            <a:pPr algn="ctr"/>
            <a:endParaRPr lang="en-US" sz="800" b="1" dirty="0">
              <a:solidFill>
                <a:schemeClr val="tx2">
                  <a:lumMod val="50000"/>
                </a:schemeClr>
              </a:solidFill>
              <a:latin typeface="Book Antiqua" pitchFamily="18" charset="0"/>
            </a:endParaRPr>
          </a:p>
          <a:p>
            <a:pPr algn="ctr"/>
            <a:r>
              <a:rPr lang="en-US" sz="39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DEMYSTIFYING THE APPROACHES </a:t>
            </a:r>
          </a:p>
          <a:p>
            <a:pPr algn="ctr"/>
            <a:r>
              <a:rPr lang="en-US" sz="39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FOR HOLISTIC AND </a:t>
            </a:r>
          </a:p>
          <a:p>
            <a:pPr algn="ctr"/>
            <a:r>
              <a:rPr lang="en-US" sz="39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MULTIDISCIPLINARY LEARNING</a:t>
            </a:r>
          </a:p>
          <a:p>
            <a:pPr algn="ctr"/>
            <a:r>
              <a:rPr lang="en-US" sz="39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25 Feb 2023</a:t>
            </a:r>
          </a:p>
          <a:p>
            <a:pPr algn="ctr"/>
            <a:r>
              <a:rPr lang="en-US" sz="39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JYOTI TIWARI, Headmistress</a:t>
            </a:r>
          </a:p>
          <a:p>
            <a:pPr algn="ctr"/>
            <a:endParaRPr lang="en-US" sz="800" dirty="0"/>
          </a:p>
        </p:txBody>
      </p:sp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A5541DE3-61AA-E9A4-0322-915E6C731F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528"/>
            <a:ext cx="1551915" cy="1208185"/>
          </a:xfrm>
          <a:prstGeom prst="rect">
            <a:avLst/>
          </a:prstGeom>
        </p:spPr>
      </p:pic>
      <p:pic>
        <p:nvPicPr>
          <p:cNvPr id="6" name="Picture 5" descr="A picture containing grass, outdoor, building, colonnade&#10;&#10;Description automatically generated">
            <a:extLst>
              <a:ext uri="{FF2B5EF4-FFF2-40B4-BE49-F238E27FC236}">
                <a16:creationId xmlns:a16="http://schemas.microsoft.com/office/drawing/2014/main" id="{476B4039-FF25-8219-7579-892F95163BA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67" b="22190"/>
          <a:stretch/>
        </p:blipFill>
        <p:spPr>
          <a:xfrm>
            <a:off x="-17303" y="4423410"/>
            <a:ext cx="12226605" cy="2434590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AA93C1E9-BE92-C75A-1070-4DA79E7FFF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0764" y="0"/>
            <a:ext cx="1448537" cy="1397413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1CBE0483-31BE-9D89-C614-D53E21F33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38CEEDB-1219-92B8-EF0B-63F0B7EC60EA}"/>
              </a:ext>
            </a:extLst>
          </p:cNvPr>
          <p:cNvSpPr txBox="1">
            <a:spLocks/>
          </p:cNvSpPr>
          <p:nvPr/>
        </p:nvSpPr>
        <p:spPr>
          <a:xfrm>
            <a:off x="1030289" y="3607729"/>
            <a:ext cx="10018645" cy="63610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0" kern="1200" spc="-12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BIRLA PUBLIC SCHOOL, KISHANGARH</a:t>
            </a:r>
            <a:endParaRPr lang="en-US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874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0A583-30A7-691C-311B-3056F2AAE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8998" y="537845"/>
            <a:ext cx="8034003" cy="852873"/>
          </a:xfrm>
        </p:spPr>
        <p:txBody>
          <a:bodyPr/>
          <a:lstStyle/>
          <a:p>
            <a:r>
              <a:rPr lang="en-IN" sz="3600" b="1" dirty="0">
                <a:solidFill>
                  <a:srgbClr val="002060"/>
                </a:solidFill>
              </a:rPr>
              <a:t>INQUIRY PROJECTS AT BPSK – CLASSES V - VIII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A5CD77-045D-D15B-57CB-F381525A54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376" y="2052919"/>
            <a:ext cx="3177140" cy="543382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3200" b="1" dirty="0">
                <a:solidFill>
                  <a:schemeClr val="bg1"/>
                </a:solidFill>
              </a:rPr>
              <a:t>BARTER SYSTEM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4BDDA98-9276-87BD-090F-B07B99E93BA7}"/>
              </a:ext>
            </a:extLst>
          </p:cNvPr>
          <p:cNvSpPr/>
          <p:nvPr/>
        </p:nvSpPr>
        <p:spPr>
          <a:xfrm>
            <a:off x="1232453" y="1258655"/>
            <a:ext cx="10485714" cy="5993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600" b="1" dirty="0">
                <a:solidFill>
                  <a:srgbClr val="990000"/>
                </a:solidFill>
              </a:rPr>
              <a:t>EVOLUTION OF MONEY BY CLASS V</a:t>
            </a:r>
          </a:p>
        </p:txBody>
      </p:sp>
      <p:pic>
        <p:nvPicPr>
          <p:cNvPr id="9" name="Picture 8" descr="A group of people standing in front of a screen&#10;&#10;Description automatically generated with low confidence">
            <a:extLst>
              <a:ext uri="{FF2B5EF4-FFF2-40B4-BE49-F238E27FC236}">
                <a16:creationId xmlns:a16="http://schemas.microsoft.com/office/drawing/2014/main" id="{42C7DBB2-C2D5-B3B9-A085-A00457ECBFF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60" y="2834753"/>
            <a:ext cx="5492239" cy="3433526"/>
          </a:xfrm>
          <a:prstGeom prst="rect">
            <a:avLst/>
          </a:prstGeom>
        </p:spPr>
      </p:pic>
      <p:pic>
        <p:nvPicPr>
          <p:cNvPr id="11" name="Picture 10" descr="A group of people in a room&#10;&#10;Description automatically generated with medium confidence">
            <a:extLst>
              <a:ext uri="{FF2B5EF4-FFF2-40B4-BE49-F238E27FC236}">
                <a16:creationId xmlns:a16="http://schemas.microsoft.com/office/drawing/2014/main" id="{4F694101-2F0C-DB61-F9A0-5EA37D48AA9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47"/>
          <a:stretch/>
        </p:blipFill>
        <p:spPr>
          <a:xfrm>
            <a:off x="5806075" y="2834753"/>
            <a:ext cx="5329823" cy="353179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277F90B-D95C-F1D8-ADAB-B591FD72A31C}"/>
              </a:ext>
            </a:extLst>
          </p:cNvPr>
          <p:cNvSpPr txBox="1"/>
          <p:nvPr/>
        </p:nvSpPr>
        <p:spPr>
          <a:xfrm>
            <a:off x="4104861" y="2069195"/>
            <a:ext cx="3634409" cy="58477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IN" sz="3200" b="1" dirty="0">
                <a:solidFill>
                  <a:schemeClr val="bg1"/>
                </a:solidFill>
              </a:rPr>
              <a:t>TO PAPER MONEY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2B4DF93-D430-DE85-548C-FC998CCF660B}"/>
              </a:ext>
            </a:extLst>
          </p:cNvPr>
          <p:cNvSpPr txBox="1"/>
          <p:nvPr/>
        </p:nvSpPr>
        <p:spPr>
          <a:xfrm>
            <a:off x="8083759" y="2071051"/>
            <a:ext cx="3634408" cy="58477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IN" sz="2800" b="1" dirty="0">
                <a:solidFill>
                  <a:schemeClr val="bg1"/>
                </a:solidFill>
              </a:rPr>
              <a:t>TO </a:t>
            </a:r>
            <a:r>
              <a:rPr lang="en-IN" sz="3200" b="1" dirty="0">
                <a:solidFill>
                  <a:schemeClr val="bg1"/>
                </a:solidFill>
              </a:rPr>
              <a:t>PLASTIC</a:t>
            </a:r>
            <a:r>
              <a:rPr lang="en-IN" sz="2800" b="1" dirty="0">
                <a:solidFill>
                  <a:schemeClr val="bg1"/>
                </a:solidFill>
              </a:rPr>
              <a:t> MONEY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8C632B3-C99F-800E-4B69-A9FF855FAAFA}"/>
              </a:ext>
            </a:extLst>
          </p:cNvPr>
          <p:cNvSpPr txBox="1"/>
          <p:nvPr/>
        </p:nvSpPr>
        <p:spPr>
          <a:xfrm>
            <a:off x="8107017" y="5903893"/>
            <a:ext cx="4084983" cy="1077218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n-IN" sz="3200" b="1" dirty="0">
                <a:solidFill>
                  <a:schemeClr val="bg1"/>
                </a:solidFill>
              </a:rPr>
              <a:t>TO</a:t>
            </a:r>
            <a:r>
              <a:rPr lang="en-IN" sz="2800" b="1" dirty="0">
                <a:solidFill>
                  <a:schemeClr val="bg1"/>
                </a:solidFill>
              </a:rPr>
              <a:t> </a:t>
            </a:r>
            <a:r>
              <a:rPr lang="en-IN" sz="3200" b="1" dirty="0">
                <a:solidFill>
                  <a:schemeClr val="bg1"/>
                </a:solidFill>
              </a:rPr>
              <a:t>ELECTRONIC</a:t>
            </a:r>
            <a:r>
              <a:rPr lang="en-IN" sz="2800" b="1" dirty="0">
                <a:solidFill>
                  <a:schemeClr val="bg1"/>
                </a:solidFill>
              </a:rPr>
              <a:t> </a:t>
            </a:r>
            <a:r>
              <a:rPr lang="en-IN" sz="3200" b="1" dirty="0">
                <a:solidFill>
                  <a:schemeClr val="bg1"/>
                </a:solidFill>
              </a:rPr>
              <a:t>TRANSACTION</a:t>
            </a:r>
            <a:endParaRPr lang="en-IN" sz="2800" b="1" dirty="0">
              <a:solidFill>
                <a:schemeClr val="bg1"/>
              </a:solidFill>
            </a:endParaRPr>
          </a:p>
        </p:txBody>
      </p:sp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7999049E-3FB2-93E3-916A-AC1401D8DB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60" y="157859"/>
            <a:ext cx="1531815" cy="1192537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E3E8328-3850-76DA-EEEF-B8269373E9FA}"/>
              </a:ext>
            </a:extLst>
          </p:cNvPr>
          <p:cNvCxnSpPr>
            <a:stCxn id="3" idx="3"/>
            <a:endCxn id="13" idx="1"/>
          </p:cNvCxnSpPr>
          <p:nvPr/>
        </p:nvCxnSpPr>
        <p:spPr>
          <a:xfrm>
            <a:off x="3701516" y="2324610"/>
            <a:ext cx="403345" cy="3697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A88D9AE-7719-A48F-E148-26F7A805129B}"/>
              </a:ext>
            </a:extLst>
          </p:cNvPr>
          <p:cNvCxnSpPr/>
          <p:nvPr/>
        </p:nvCxnSpPr>
        <p:spPr>
          <a:xfrm>
            <a:off x="7709842" y="2343296"/>
            <a:ext cx="403345" cy="619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4D4A5CE-918E-9AED-99D1-8D158167DEA2}"/>
              </a:ext>
            </a:extLst>
          </p:cNvPr>
          <p:cNvCxnSpPr/>
          <p:nvPr/>
        </p:nvCxnSpPr>
        <p:spPr>
          <a:xfrm>
            <a:off x="11529391" y="2592415"/>
            <a:ext cx="0" cy="331147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08E178E1-19AF-5230-81DA-9AF5F25B4E07}"/>
              </a:ext>
            </a:extLst>
          </p:cNvPr>
          <p:cNvSpPr txBox="1"/>
          <p:nvPr/>
        </p:nvSpPr>
        <p:spPr>
          <a:xfrm>
            <a:off x="5511278" y="-56610"/>
            <a:ext cx="22528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b="1" dirty="0"/>
              <a:t>GLIMPSES</a:t>
            </a:r>
          </a:p>
        </p:txBody>
      </p:sp>
      <p:sp>
        <p:nvSpPr>
          <p:cNvPr id="14" name="Arrow: Chevron 4">
            <a:extLst>
              <a:ext uri="{FF2B5EF4-FFF2-40B4-BE49-F238E27FC236}">
                <a16:creationId xmlns:a16="http://schemas.microsoft.com/office/drawing/2014/main" id="{0E0BD1AF-9128-0A02-1B6F-203E4B8A0059}"/>
              </a:ext>
            </a:extLst>
          </p:cNvPr>
          <p:cNvSpPr txBox="1"/>
          <p:nvPr/>
        </p:nvSpPr>
        <p:spPr>
          <a:xfrm>
            <a:off x="-127973" y="6282058"/>
            <a:ext cx="2274825" cy="44934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IN" sz="5400" b="1" kern="1200" dirty="0">
                <a:solidFill>
                  <a:schemeClr val="tx1"/>
                </a:solidFill>
              </a:rPr>
              <a:t>K+A+S</a:t>
            </a:r>
            <a:r>
              <a:rPr lang="en-IN" sz="3600" b="1" kern="1200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C07C800F-09FE-0B08-D918-22C7AC23DC0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7372" y="-15295"/>
            <a:ext cx="981480" cy="94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663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0A583-30A7-691C-311B-3056F2AAE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0500" y="582800"/>
            <a:ext cx="9404723" cy="477555"/>
          </a:xfrm>
        </p:spPr>
        <p:txBody>
          <a:bodyPr>
            <a:normAutofit fontScale="90000"/>
          </a:bodyPr>
          <a:lstStyle/>
          <a:p>
            <a:pPr algn="ctr"/>
            <a:r>
              <a:rPr lang="en-IN" sz="4400" b="1" dirty="0">
                <a:solidFill>
                  <a:srgbClr val="FF0000"/>
                </a:solidFill>
              </a:rPr>
              <a:t>INQUIRY INTO WHAT MAKES US ONE! BY VI</a:t>
            </a:r>
            <a:br>
              <a:rPr lang="en-IN" sz="4400" dirty="0"/>
            </a:b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A5CD77-045D-D15B-57CB-F381525A54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929" y="1582249"/>
            <a:ext cx="2482342" cy="541997"/>
          </a:xfrm>
          <a:solidFill>
            <a:schemeClr val="tx1"/>
          </a:solidFill>
        </p:spPr>
        <p:txBody>
          <a:bodyPr>
            <a:normAutofit fontScale="92500" lnSpcReduction="20000"/>
          </a:bodyPr>
          <a:lstStyle/>
          <a:p>
            <a:pPr algn="ctr"/>
            <a:r>
              <a:rPr lang="en-IN" sz="4300" b="1" dirty="0">
                <a:solidFill>
                  <a:schemeClr val="bg1"/>
                </a:solidFill>
              </a:rPr>
              <a:t>VALUES</a:t>
            </a:r>
            <a:endParaRPr lang="en-IN" sz="4000" b="1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4BDDA98-9276-87BD-090F-B07B99E93BA7}"/>
              </a:ext>
            </a:extLst>
          </p:cNvPr>
          <p:cNvSpPr/>
          <p:nvPr/>
        </p:nvSpPr>
        <p:spPr>
          <a:xfrm>
            <a:off x="8103918" y="1582248"/>
            <a:ext cx="2651306" cy="54199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4000" b="1" dirty="0">
                <a:solidFill>
                  <a:schemeClr val="bg1"/>
                </a:solidFill>
              </a:rPr>
              <a:t>FESTIVALS</a:t>
            </a:r>
            <a:endParaRPr lang="en-IN" sz="3200" b="1" dirty="0">
              <a:solidFill>
                <a:schemeClr val="bg1"/>
              </a:solidFill>
            </a:endParaRPr>
          </a:p>
        </p:txBody>
      </p:sp>
      <p:pic>
        <p:nvPicPr>
          <p:cNvPr id="6" name="Picture 5" descr="A group of people sitting at desks in a classroom&#10;&#10;Description automatically generated with medium confidence">
            <a:extLst>
              <a:ext uri="{FF2B5EF4-FFF2-40B4-BE49-F238E27FC236}">
                <a16:creationId xmlns:a16="http://schemas.microsoft.com/office/drawing/2014/main" id="{CD26E5E1-88D7-8C73-EC21-A6364C1DE35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53" b="8889"/>
          <a:stretch/>
        </p:blipFill>
        <p:spPr>
          <a:xfrm>
            <a:off x="598653" y="2286102"/>
            <a:ext cx="5259320" cy="3511543"/>
          </a:xfrm>
          <a:prstGeom prst="rect">
            <a:avLst/>
          </a:prstGeom>
        </p:spPr>
      </p:pic>
      <p:pic>
        <p:nvPicPr>
          <p:cNvPr id="8" name="Picture 7" descr="A group of people standing in a room&#10;&#10;Description automatically generated with medium confidence">
            <a:extLst>
              <a:ext uri="{FF2B5EF4-FFF2-40B4-BE49-F238E27FC236}">
                <a16:creationId xmlns:a16="http://schemas.microsoft.com/office/drawing/2014/main" id="{CBD26CAC-9D8A-212F-0760-9B8331157A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8" r="275"/>
          <a:stretch/>
        </p:blipFill>
        <p:spPr>
          <a:xfrm>
            <a:off x="6491147" y="2286103"/>
            <a:ext cx="5015925" cy="3511542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73294CB-6E80-51C8-D2D8-0A324D823370}"/>
              </a:ext>
            </a:extLst>
          </p:cNvPr>
          <p:cNvSpPr txBox="1">
            <a:spLocks/>
          </p:cNvSpPr>
          <p:nvPr/>
        </p:nvSpPr>
        <p:spPr>
          <a:xfrm>
            <a:off x="684929" y="5984151"/>
            <a:ext cx="4143629" cy="541997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en-IN" sz="3600" b="1" dirty="0">
                <a:solidFill>
                  <a:schemeClr val="bg1"/>
                </a:solidFill>
              </a:rPr>
              <a:t>COLLABORATION</a:t>
            </a:r>
            <a:endParaRPr lang="en-IN" sz="3200" b="1" dirty="0">
              <a:solidFill>
                <a:schemeClr val="bg1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2F1AA19-55D3-D0B4-31B9-237A097F8003}"/>
              </a:ext>
            </a:extLst>
          </p:cNvPr>
          <p:cNvSpPr txBox="1">
            <a:spLocks/>
          </p:cNvSpPr>
          <p:nvPr/>
        </p:nvSpPr>
        <p:spPr>
          <a:xfrm>
            <a:off x="8253071" y="5959501"/>
            <a:ext cx="3595525" cy="541997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en-IN" sz="3600" b="1" dirty="0">
                <a:solidFill>
                  <a:schemeClr val="bg1"/>
                </a:solidFill>
              </a:rPr>
              <a:t>PRESENTATION</a:t>
            </a:r>
            <a:endParaRPr lang="en-IN" sz="3200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7081ABA-AB9B-D1D4-24CC-C30D8826C32D}"/>
              </a:ext>
            </a:extLst>
          </p:cNvPr>
          <p:cNvSpPr txBox="1"/>
          <p:nvPr/>
        </p:nvSpPr>
        <p:spPr>
          <a:xfrm>
            <a:off x="4837458" y="1539470"/>
            <a:ext cx="2584173" cy="646331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n-IN" sz="3600" b="1" dirty="0">
                <a:solidFill>
                  <a:schemeClr val="bg1"/>
                </a:solidFill>
              </a:rPr>
              <a:t>TRADITIONS</a:t>
            </a:r>
            <a:endParaRPr lang="en-IN" sz="3200" b="1" dirty="0">
              <a:solidFill>
                <a:schemeClr val="bg1"/>
              </a:solidFill>
            </a:endParaRPr>
          </a:p>
        </p:txBody>
      </p:sp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8284C976-5BF4-8336-07DF-144CAB65E5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528"/>
            <a:ext cx="1531815" cy="1192537"/>
          </a:xfrm>
          <a:prstGeom prst="rect">
            <a:avLst/>
          </a:prstGeom>
        </p:spPr>
      </p:pic>
      <p:sp>
        <p:nvSpPr>
          <p:cNvPr id="7" name="Arrow: Chevron 4">
            <a:extLst>
              <a:ext uri="{FF2B5EF4-FFF2-40B4-BE49-F238E27FC236}">
                <a16:creationId xmlns:a16="http://schemas.microsoft.com/office/drawing/2014/main" id="{B4CA1DEA-D190-E1C1-FD79-0D4512C1E230}"/>
              </a:ext>
            </a:extLst>
          </p:cNvPr>
          <p:cNvSpPr txBox="1"/>
          <p:nvPr/>
        </p:nvSpPr>
        <p:spPr>
          <a:xfrm>
            <a:off x="5093797" y="6076803"/>
            <a:ext cx="2380843" cy="44934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IN" sz="5400" b="1" kern="1200" dirty="0">
                <a:solidFill>
                  <a:schemeClr val="tx1"/>
                </a:solidFill>
              </a:rPr>
              <a:t>K+A+S</a:t>
            </a:r>
            <a:r>
              <a:rPr lang="en-IN" sz="3600" b="1" kern="1200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42F71494-1461-9003-04A1-1BA6B1E08EA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7372" y="-15295"/>
            <a:ext cx="981480" cy="94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357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A5CD77-045D-D15B-57CB-F381525A54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15074"/>
            <a:ext cx="6183140" cy="515201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IN" sz="2800" b="1" dirty="0">
                <a:solidFill>
                  <a:schemeClr val="bg1"/>
                </a:solidFill>
              </a:rPr>
              <a:t>DISCOVERIES – FIRE, WHEEL, ELECTRICITY</a:t>
            </a:r>
          </a:p>
          <a:p>
            <a:endParaRPr lang="en-IN" dirty="0"/>
          </a:p>
          <a:p>
            <a:endParaRPr lang="en-IN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4BDDA98-9276-87BD-090F-B07B99E93BA7}"/>
              </a:ext>
            </a:extLst>
          </p:cNvPr>
          <p:cNvSpPr/>
          <p:nvPr/>
        </p:nvSpPr>
        <p:spPr>
          <a:xfrm>
            <a:off x="1586583" y="-11369"/>
            <a:ext cx="9315879" cy="15184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b="1" dirty="0">
                <a:solidFill>
                  <a:srgbClr val="990000"/>
                </a:solidFill>
              </a:rPr>
              <a:t>INQUIRY INTO IMPACTS OF TECHNOLOGY AT </a:t>
            </a:r>
          </a:p>
          <a:p>
            <a:pPr algn="ctr"/>
            <a:r>
              <a:rPr lang="en-IN" sz="3200" b="1" dirty="0">
                <a:solidFill>
                  <a:srgbClr val="990000"/>
                </a:solidFill>
              </a:rPr>
              <a:t>WORK PLACE, HOME AND LESIURE BY VII</a:t>
            </a:r>
          </a:p>
        </p:txBody>
      </p:sp>
      <p:pic>
        <p:nvPicPr>
          <p:cNvPr id="8" name="Picture 7" descr="A group of people sitting at a table&#10;&#10;Description automatically generated with low confidence">
            <a:extLst>
              <a:ext uri="{FF2B5EF4-FFF2-40B4-BE49-F238E27FC236}">
                <a16:creationId xmlns:a16="http://schemas.microsoft.com/office/drawing/2014/main" id="{8F6F151E-036B-0DE8-4067-E8D95791A0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956" y="2041048"/>
            <a:ext cx="5449730" cy="3633153"/>
          </a:xfrm>
          <a:prstGeom prst="rect">
            <a:avLst/>
          </a:prstGeom>
        </p:spPr>
      </p:pic>
      <p:pic>
        <p:nvPicPr>
          <p:cNvPr id="12" name="Picture 11" descr="A group of people in a classroom&#10;&#10;Description automatically generated with medium confidence">
            <a:extLst>
              <a:ext uri="{FF2B5EF4-FFF2-40B4-BE49-F238E27FC236}">
                <a16:creationId xmlns:a16="http://schemas.microsoft.com/office/drawing/2014/main" id="{B70BDFA9-BA76-4D5A-3C2E-BFE2555D30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16" y="2014802"/>
            <a:ext cx="5645248" cy="376349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836C8EB-4D28-4442-597C-4845526A0952}"/>
              </a:ext>
            </a:extLst>
          </p:cNvPr>
          <p:cNvSpPr txBox="1"/>
          <p:nvPr/>
        </p:nvSpPr>
        <p:spPr>
          <a:xfrm>
            <a:off x="7982883" y="5634979"/>
            <a:ext cx="4081670" cy="52322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n-IN" sz="2800" b="1" dirty="0">
                <a:solidFill>
                  <a:schemeClr val="bg1"/>
                </a:solidFill>
              </a:rPr>
              <a:t>ERP AT WORK PLACE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F630D0A-0AAE-B101-4E6A-D1FF5A73402A}"/>
              </a:ext>
            </a:extLst>
          </p:cNvPr>
          <p:cNvSpPr txBox="1"/>
          <p:nvPr/>
        </p:nvSpPr>
        <p:spPr>
          <a:xfrm>
            <a:off x="127447" y="5778300"/>
            <a:ext cx="3737113" cy="52322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IN" sz="2800" b="1" dirty="0">
                <a:solidFill>
                  <a:schemeClr val="bg1"/>
                </a:solidFill>
              </a:rPr>
              <a:t>ONLINE GAMES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455A952-E766-3A43-DC8E-C3C3651227F9}"/>
              </a:ext>
            </a:extLst>
          </p:cNvPr>
          <p:cNvSpPr txBox="1"/>
          <p:nvPr/>
        </p:nvSpPr>
        <p:spPr>
          <a:xfrm>
            <a:off x="6440956" y="1491582"/>
            <a:ext cx="5449730" cy="52322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n-IN" sz="2800" b="1" dirty="0">
                <a:solidFill>
                  <a:schemeClr val="bg1"/>
                </a:solidFill>
              </a:rPr>
              <a:t>NEGATIVE IMPACT OF TECHNOLOGY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582320D-D863-3321-C83B-C0FE6AAD14D8}"/>
              </a:ext>
            </a:extLst>
          </p:cNvPr>
          <p:cNvSpPr txBox="1"/>
          <p:nvPr/>
        </p:nvSpPr>
        <p:spPr>
          <a:xfrm>
            <a:off x="1707785" y="6415729"/>
            <a:ext cx="8631958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n-IN" sz="2400" b="1" dirty="0">
                <a:solidFill>
                  <a:schemeClr val="bg1"/>
                </a:solidFill>
              </a:rPr>
              <a:t>GADGETS AND FURNITURE IN MODERN KITCHEN AND AT HOME </a:t>
            </a:r>
            <a:endParaRPr lang="en-IN" sz="2400" dirty="0">
              <a:solidFill>
                <a:schemeClr val="bg1"/>
              </a:solidFill>
            </a:endParaRPr>
          </a:p>
        </p:txBody>
      </p:sp>
      <p:pic>
        <p:nvPicPr>
          <p:cNvPr id="2" name="Picture 1" descr="A picture containing logo&#10;&#10;Description automatically generated">
            <a:extLst>
              <a:ext uri="{FF2B5EF4-FFF2-40B4-BE49-F238E27FC236}">
                <a16:creationId xmlns:a16="http://schemas.microsoft.com/office/drawing/2014/main" id="{A1277A07-3ACD-62E6-C559-AD7F5E5855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528"/>
            <a:ext cx="1531815" cy="1192537"/>
          </a:xfrm>
          <a:prstGeom prst="rect">
            <a:avLst/>
          </a:prstGeom>
        </p:spPr>
      </p:pic>
      <p:sp>
        <p:nvSpPr>
          <p:cNvPr id="5" name="Arrow: Chevron 4">
            <a:extLst>
              <a:ext uri="{FF2B5EF4-FFF2-40B4-BE49-F238E27FC236}">
                <a16:creationId xmlns:a16="http://schemas.microsoft.com/office/drawing/2014/main" id="{731A3A8C-03FA-9EAF-52F0-4A29B723DDD1}"/>
              </a:ext>
            </a:extLst>
          </p:cNvPr>
          <p:cNvSpPr txBox="1"/>
          <p:nvPr/>
        </p:nvSpPr>
        <p:spPr>
          <a:xfrm>
            <a:off x="4749929" y="5876789"/>
            <a:ext cx="2866422" cy="44934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IN" sz="5400" b="1" kern="1200" dirty="0">
                <a:solidFill>
                  <a:schemeClr val="tx1"/>
                </a:solidFill>
              </a:rPr>
              <a:t>K+A+S</a:t>
            </a:r>
            <a:r>
              <a:rPr lang="en-IN" sz="3600" b="1" kern="1200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9FB2140A-3709-39EF-83BE-A01C8D005C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7372" y="-15295"/>
            <a:ext cx="981480" cy="94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696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DDBB4069-649F-3A2C-BD3C-AA8D9DEBC9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56" y="3457186"/>
            <a:ext cx="4980528" cy="3234455"/>
          </a:xfrm>
        </p:spPr>
      </p:pic>
      <p:pic>
        <p:nvPicPr>
          <p:cNvPr id="8" name="Picture 7" descr="A group of people standing around a table&#10;&#10;Description automatically generated with medium confidence">
            <a:extLst>
              <a:ext uri="{FF2B5EF4-FFF2-40B4-BE49-F238E27FC236}">
                <a16:creationId xmlns:a16="http://schemas.microsoft.com/office/drawing/2014/main" id="{A6049849-FD5B-7E73-1EBD-B7A3EFF4C2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671" y="3457187"/>
            <a:ext cx="4851683" cy="3234455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17D053E-495A-A9E9-A0EE-EE81D6469E0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55" b="5025"/>
          <a:stretch/>
        </p:blipFill>
        <p:spPr>
          <a:xfrm>
            <a:off x="767646" y="834887"/>
            <a:ext cx="4980528" cy="2683527"/>
          </a:xfrm>
          <a:prstGeom prst="rect">
            <a:avLst/>
          </a:prstGeom>
        </p:spPr>
      </p:pic>
      <p:pic>
        <p:nvPicPr>
          <p:cNvPr id="14" name="Picture 13" descr="A group of people in a room&#10;&#10;Description automatically generated with medium confidence">
            <a:extLst>
              <a:ext uri="{FF2B5EF4-FFF2-40B4-BE49-F238E27FC236}">
                <a16:creationId xmlns:a16="http://schemas.microsoft.com/office/drawing/2014/main" id="{F7380682-F8A7-8EAD-1CF5-647694D87F5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670" y="834887"/>
            <a:ext cx="4821574" cy="2822713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B423405-0C85-22E1-562D-24B6E869E288}"/>
              </a:ext>
            </a:extLst>
          </p:cNvPr>
          <p:cNvSpPr txBox="1">
            <a:spLocks/>
          </p:cNvSpPr>
          <p:nvPr/>
        </p:nvSpPr>
        <p:spPr>
          <a:xfrm>
            <a:off x="8878630" y="945612"/>
            <a:ext cx="3177140" cy="543382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IN" sz="3200" b="1" dirty="0">
                <a:solidFill>
                  <a:schemeClr val="bg1"/>
                </a:solidFill>
              </a:rPr>
              <a:t>GOLDEN</a:t>
            </a:r>
            <a:r>
              <a:rPr lang="en-IN" sz="2800" b="1" dirty="0">
                <a:solidFill>
                  <a:schemeClr val="bg1"/>
                </a:solidFill>
              </a:rPr>
              <a:t> RATIO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02506A2D-A369-D588-559A-942B507C9AFF}"/>
              </a:ext>
            </a:extLst>
          </p:cNvPr>
          <p:cNvSpPr txBox="1">
            <a:spLocks/>
          </p:cNvSpPr>
          <p:nvPr/>
        </p:nvSpPr>
        <p:spPr>
          <a:xfrm>
            <a:off x="6765555" y="6169175"/>
            <a:ext cx="5290215" cy="543382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buNone/>
            </a:pPr>
            <a:r>
              <a:rPr lang="en-IN" sz="3200" b="1" dirty="0">
                <a:solidFill>
                  <a:schemeClr val="bg1"/>
                </a:solidFill>
              </a:rPr>
              <a:t>INDIAN MATHEMATICIANS</a:t>
            </a:r>
          </a:p>
        </p:txBody>
      </p:sp>
      <p:sp>
        <p:nvSpPr>
          <p:cNvPr id="22" name="Rectangle: Rounded Corners 4">
            <a:extLst>
              <a:ext uri="{FF2B5EF4-FFF2-40B4-BE49-F238E27FC236}">
                <a16:creationId xmlns:a16="http://schemas.microsoft.com/office/drawing/2014/main" id="{A95E9FE4-6F14-F2BA-6B32-23BF609766C7}"/>
              </a:ext>
            </a:extLst>
          </p:cNvPr>
          <p:cNvSpPr txBox="1"/>
          <p:nvPr/>
        </p:nvSpPr>
        <p:spPr>
          <a:xfrm>
            <a:off x="998415" y="3024528"/>
            <a:ext cx="4518990" cy="543383"/>
          </a:xfrm>
          <a:prstGeom prst="rect">
            <a:avLst/>
          </a:prstGeom>
          <a:solidFill>
            <a:schemeClr val="tx1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0480" tIns="0" rIns="30480" bIns="20320" numCol="1" spcCol="1270" anchor="ctr" anchorCtr="0">
            <a:noAutofit/>
          </a:bodyPr>
          <a:lstStyle/>
          <a:p>
            <a:pPr marL="0" lvl="0" indent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b="1" kern="1200" dirty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PREHISTORIC MATHEMATICS</a:t>
            </a:r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94C69D78-07F7-6B65-36E6-E105D75BB362}"/>
              </a:ext>
            </a:extLst>
          </p:cNvPr>
          <p:cNvSpPr txBox="1">
            <a:spLocks/>
          </p:cNvSpPr>
          <p:nvPr/>
        </p:nvSpPr>
        <p:spPr>
          <a:xfrm>
            <a:off x="136230" y="6178970"/>
            <a:ext cx="6039248" cy="543382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buNone/>
            </a:pPr>
            <a:r>
              <a:rPr lang="en-IN" sz="3200" b="1" dirty="0">
                <a:solidFill>
                  <a:schemeClr val="bg1"/>
                </a:solidFill>
              </a:rPr>
              <a:t>MATHS IN ANCIENT CIVILIZATIONS</a:t>
            </a:r>
          </a:p>
        </p:txBody>
      </p:sp>
      <p:pic>
        <p:nvPicPr>
          <p:cNvPr id="2" name="Picture 1" descr="A picture containing logo&#10;&#10;Description automatically generated">
            <a:extLst>
              <a:ext uri="{FF2B5EF4-FFF2-40B4-BE49-F238E27FC236}">
                <a16:creationId xmlns:a16="http://schemas.microsoft.com/office/drawing/2014/main" id="{9CDC43F9-03AE-21FB-BAE7-10A19A353F4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755" y="87783"/>
            <a:ext cx="1531815" cy="119253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CB61FFB-D40A-9B09-F215-42968701615A}"/>
              </a:ext>
            </a:extLst>
          </p:cNvPr>
          <p:cNvSpPr/>
          <p:nvPr/>
        </p:nvSpPr>
        <p:spPr>
          <a:xfrm>
            <a:off x="1462060" y="130539"/>
            <a:ext cx="10398636" cy="5433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3200" b="1" dirty="0">
                <a:solidFill>
                  <a:srgbClr val="990000"/>
                </a:solidFill>
              </a:rPr>
              <a:t>MATHEMATICS – A DISCOVERY OR INVENTION BY CLASS VIII</a:t>
            </a:r>
          </a:p>
        </p:txBody>
      </p:sp>
      <p:sp>
        <p:nvSpPr>
          <p:cNvPr id="4" name="Arrow: Chevron 4">
            <a:extLst>
              <a:ext uri="{FF2B5EF4-FFF2-40B4-BE49-F238E27FC236}">
                <a16:creationId xmlns:a16="http://schemas.microsoft.com/office/drawing/2014/main" id="{E1346DB1-C491-EDEB-6021-FFA41C777A1C}"/>
              </a:ext>
            </a:extLst>
          </p:cNvPr>
          <p:cNvSpPr txBox="1"/>
          <p:nvPr/>
        </p:nvSpPr>
        <p:spPr>
          <a:xfrm>
            <a:off x="4947457" y="5603450"/>
            <a:ext cx="2456041" cy="44934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IN" sz="5400" b="1" kern="1200" dirty="0">
                <a:solidFill>
                  <a:schemeClr val="tx1"/>
                </a:solidFill>
              </a:rPr>
              <a:t>K+A+S</a:t>
            </a:r>
            <a:r>
              <a:rPr lang="en-IN" sz="3600" b="1" kern="1200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B58F622B-F490-032C-B8F3-CA2051C31BF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7372" y="-15295"/>
            <a:ext cx="981480" cy="94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403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D7818-5A4C-BEF2-D37C-0EEE6840D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4339" y="583960"/>
            <a:ext cx="4027318" cy="682132"/>
          </a:xfrm>
        </p:spPr>
        <p:txBody>
          <a:bodyPr>
            <a:normAutofit fontScale="90000"/>
          </a:bodyPr>
          <a:lstStyle/>
          <a:p>
            <a:r>
              <a:rPr lang="en-IN" dirty="0"/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54D2DF-B939-5A1D-FB00-A1C94E8A1D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IN" sz="3600" b="1" dirty="0">
                <a:solidFill>
                  <a:srgbClr val="002060"/>
                </a:solidFill>
              </a:rPr>
              <a:t>Education is learning what you didn’t even know you didn’t know…</a:t>
            </a:r>
          </a:p>
          <a:p>
            <a:pPr algn="just"/>
            <a:endParaRPr lang="en-IN" sz="3600" dirty="0"/>
          </a:p>
          <a:p>
            <a:pPr algn="just"/>
            <a:r>
              <a:rPr lang="en-IN" sz="3600" dirty="0"/>
              <a:t>Daniel J Boorstin</a:t>
            </a:r>
            <a:endParaRPr lang="en-IN" dirty="0"/>
          </a:p>
        </p:txBody>
      </p:sp>
      <p:pic>
        <p:nvPicPr>
          <p:cNvPr id="4" name="Picture 3" descr="A picture containing logo&#10;&#10;Description automatically generated">
            <a:extLst>
              <a:ext uri="{FF2B5EF4-FFF2-40B4-BE49-F238E27FC236}">
                <a16:creationId xmlns:a16="http://schemas.microsoft.com/office/drawing/2014/main" id="{A172E763-5C9F-3AF1-DADF-F0DC1954A4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755" y="87784"/>
            <a:ext cx="1274677" cy="992352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5BEC9F6D-BE2E-F4E2-FC9C-BC598E0738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7372" y="-15295"/>
            <a:ext cx="981480" cy="946840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202B606D-7D47-C34A-1D26-C9250A85886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039"/>
          <a:stretch/>
        </p:blipFill>
        <p:spPr>
          <a:xfrm>
            <a:off x="6527409" y="2875671"/>
            <a:ext cx="4719963" cy="330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39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1C29F9F7-D347-CF04-CC5D-20BABA1BE6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0528"/>
            <a:ext cx="1399298" cy="108937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13853B1-7D1F-C0AC-A320-137EC9006EF8}"/>
              </a:ext>
            </a:extLst>
          </p:cNvPr>
          <p:cNvSpPr txBox="1"/>
          <p:nvPr/>
        </p:nvSpPr>
        <p:spPr>
          <a:xfrm>
            <a:off x="139577" y="2640431"/>
            <a:ext cx="5650875" cy="52322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IN" sz="2800" b="1" dirty="0">
                <a:highlight>
                  <a:srgbClr val="C0C0C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TO CREATE LIFE LONG LEARNERS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EFE1C3-6F0D-746B-BB49-80F3BD661CEC}"/>
              </a:ext>
            </a:extLst>
          </p:cNvPr>
          <p:cNvSpPr txBox="1"/>
          <p:nvPr/>
        </p:nvSpPr>
        <p:spPr>
          <a:xfrm>
            <a:off x="217484" y="3955959"/>
            <a:ext cx="6096000" cy="1384995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2800" b="1" dirty="0">
                <a:effectLst/>
                <a:highlight>
                  <a:srgbClr val="C0C0C0"/>
                </a:highlight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FOCUS TOWARD THE LIFE SKILLS, ATTITUDES, AND PERSONAL AWARENESS </a:t>
            </a:r>
            <a:endParaRPr lang="en-IN" sz="2800" b="1" dirty="0">
              <a:highlight>
                <a:srgbClr val="C0C0C0"/>
              </a:highligh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75DB58-8C26-12C7-3543-6646CA633251}"/>
              </a:ext>
            </a:extLst>
          </p:cNvPr>
          <p:cNvSpPr txBox="1"/>
          <p:nvPr/>
        </p:nvSpPr>
        <p:spPr>
          <a:xfrm>
            <a:off x="240595" y="5426101"/>
            <a:ext cx="6411996" cy="13849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IN" sz="2800" b="1" dirty="0"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TO DEVELOP A LEARNER’S SOCIAL AND ACADEMIC MATURITY TO ACCEPT LIFE’S CHALLENGES</a:t>
            </a:r>
            <a:endParaRPr lang="en-IN" sz="2800" b="1" dirty="0">
              <a:highlight>
                <a:srgbClr val="00FFFF"/>
              </a:highligh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1ACFF7-64DE-1CA4-B14D-3AC81AAE0498}"/>
              </a:ext>
            </a:extLst>
          </p:cNvPr>
          <p:cNvSpPr txBox="1"/>
          <p:nvPr/>
        </p:nvSpPr>
        <p:spPr>
          <a:xfrm>
            <a:off x="185548" y="3298931"/>
            <a:ext cx="4890052" cy="523220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IN" sz="2800" b="1" dirty="0"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LEARN FROM THEIR ERRORS</a:t>
            </a:r>
            <a:endParaRPr lang="en-IN" sz="2800" b="1" dirty="0">
              <a:highlight>
                <a:srgbClr val="00FFFF"/>
              </a:highlight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C701C83D-EBA3-6C08-BF8F-AA57D0D0DE00}"/>
              </a:ext>
            </a:extLst>
          </p:cNvPr>
          <p:cNvSpPr/>
          <p:nvPr/>
        </p:nvSpPr>
        <p:spPr>
          <a:xfrm>
            <a:off x="3200811" y="1390947"/>
            <a:ext cx="6096000" cy="9822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6000" b="1" dirty="0">
                <a:solidFill>
                  <a:srgbClr val="C00000"/>
                </a:solidFill>
              </a:rPr>
              <a:t>SHIFT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690A9BA-350A-35E0-6F28-FB30825FBCDE}"/>
              </a:ext>
            </a:extLst>
          </p:cNvPr>
          <p:cNvSpPr txBox="1"/>
          <p:nvPr/>
        </p:nvSpPr>
        <p:spPr>
          <a:xfrm>
            <a:off x="1093716" y="1333950"/>
            <a:ext cx="2107095" cy="95410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2800" b="1" dirty="0"/>
              <a:t>CRIBBING LEARNER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EA53D4-7164-CEB3-BFBF-0B49DCB7DF28}"/>
              </a:ext>
            </a:extLst>
          </p:cNvPr>
          <p:cNvSpPr txBox="1"/>
          <p:nvPr/>
        </p:nvSpPr>
        <p:spPr>
          <a:xfrm>
            <a:off x="9338336" y="1333950"/>
            <a:ext cx="2236077" cy="95410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2800" b="1" dirty="0"/>
              <a:t>CHANGE MAKER</a:t>
            </a:r>
          </a:p>
        </p:txBody>
      </p: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83E5992-4FF2-44D7-B608-8FA972A33A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033" y="2867513"/>
            <a:ext cx="5078975" cy="374138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47554D6-019A-4023-6A02-E68288157963}"/>
              </a:ext>
            </a:extLst>
          </p:cNvPr>
          <p:cNvSpPr txBox="1"/>
          <p:nvPr/>
        </p:nvSpPr>
        <p:spPr>
          <a:xfrm>
            <a:off x="2041247" y="220212"/>
            <a:ext cx="818943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HOLISTIC EDUCATION: </a:t>
            </a:r>
          </a:p>
          <a:p>
            <a:pPr algn="ctr"/>
            <a:r>
              <a:rPr lang="en-I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CORE OF NEP 2020</a:t>
            </a:r>
            <a:endParaRPr lang="en-IN" sz="4000" dirty="0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3DE3DE19-3B42-9624-E84D-EC4886B23B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2626" y="0"/>
            <a:ext cx="1336675" cy="1289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015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C1C4D-C872-CCB5-23A0-7579A0D99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8948" y="90528"/>
            <a:ext cx="5069661" cy="929889"/>
          </a:xfrm>
        </p:spPr>
        <p:txBody>
          <a:bodyPr>
            <a:normAutofit/>
          </a:bodyPr>
          <a:lstStyle/>
          <a:p>
            <a:r>
              <a:rPr lang="en-IN" sz="4800" b="1" dirty="0">
                <a:solidFill>
                  <a:srgbClr val="C00000"/>
                </a:solidFill>
              </a:rPr>
              <a:t>PARADIGM SHIFT…</a:t>
            </a:r>
            <a:endParaRPr lang="en-IN" sz="4800" b="1" u="sng" dirty="0">
              <a:solidFill>
                <a:srgbClr val="C00000"/>
              </a:solidFill>
            </a:endParaRPr>
          </a:p>
        </p:txBody>
      </p:sp>
      <p:pic>
        <p:nvPicPr>
          <p:cNvPr id="4" name="Picture 3" descr="A picture containing logo&#10;&#10;Description automatically generated">
            <a:extLst>
              <a:ext uri="{FF2B5EF4-FFF2-40B4-BE49-F238E27FC236}">
                <a16:creationId xmlns:a16="http://schemas.microsoft.com/office/drawing/2014/main" id="{733EFB98-46D6-5E3A-581E-121FF246C7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528"/>
            <a:ext cx="1531815" cy="11925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53D9BDB-A6D0-2C4B-E932-4B574022BCE5}"/>
              </a:ext>
            </a:extLst>
          </p:cNvPr>
          <p:cNvSpPr txBox="1"/>
          <p:nvPr/>
        </p:nvSpPr>
        <p:spPr>
          <a:xfrm>
            <a:off x="765907" y="1626889"/>
            <a:ext cx="81897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3200" b="1" dirty="0">
                <a:solidFill>
                  <a:srgbClr val="00B050"/>
                </a:solidFill>
              </a:rPr>
              <a:t>SHIFT IN CURRICULUM : What to learn?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E22934D-4F23-CF20-DCFA-E7AAD79405CF}"/>
              </a:ext>
            </a:extLst>
          </p:cNvPr>
          <p:cNvSpPr txBox="1"/>
          <p:nvPr/>
        </p:nvSpPr>
        <p:spPr>
          <a:xfrm>
            <a:off x="1011000" y="2688352"/>
            <a:ext cx="76995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3600" b="1" dirty="0">
                <a:solidFill>
                  <a:srgbClr val="00B050"/>
                </a:solidFill>
              </a:rPr>
              <a:t>SHIFT IN PEDAGOGY: How to learn?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9488D9-E295-61DC-93D9-451BAF08BE7F}"/>
              </a:ext>
            </a:extLst>
          </p:cNvPr>
          <p:cNvSpPr txBox="1"/>
          <p:nvPr/>
        </p:nvSpPr>
        <p:spPr>
          <a:xfrm>
            <a:off x="1431234" y="3811371"/>
            <a:ext cx="642730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3200" b="1" dirty="0">
                <a:solidFill>
                  <a:srgbClr val="00B050"/>
                </a:solidFill>
              </a:rPr>
              <a:t>SHIFT IN ASSESSMENT: How to assess?</a:t>
            </a:r>
          </a:p>
        </p:txBody>
      </p:sp>
      <p:sp>
        <p:nvSpPr>
          <p:cNvPr id="17" name="Smiley Face 16">
            <a:extLst>
              <a:ext uri="{FF2B5EF4-FFF2-40B4-BE49-F238E27FC236}">
                <a16:creationId xmlns:a16="http://schemas.microsoft.com/office/drawing/2014/main" id="{AA9522B6-36F7-35FA-9E7F-538535AB56E0}"/>
              </a:ext>
            </a:extLst>
          </p:cNvPr>
          <p:cNvSpPr/>
          <p:nvPr/>
        </p:nvSpPr>
        <p:spPr>
          <a:xfrm>
            <a:off x="516834" y="3752706"/>
            <a:ext cx="914400" cy="914400"/>
          </a:xfrm>
          <a:prstGeom prst="smileyFac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b="1" dirty="0">
              <a:solidFill>
                <a:srgbClr val="00B050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83A3F15-5A28-C651-0C22-C5721066FE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678" t="16100" r="15870" b="47219"/>
          <a:stretch/>
        </p:blipFill>
        <p:spPr>
          <a:xfrm>
            <a:off x="340552" y="4801290"/>
            <a:ext cx="6232526" cy="1839176"/>
          </a:xfrm>
          <a:prstGeom prst="rect">
            <a:avLst/>
          </a:prstGeom>
        </p:spPr>
      </p:pic>
      <p:sp>
        <p:nvSpPr>
          <p:cNvPr id="25" name="Smiley Face 24">
            <a:extLst>
              <a:ext uri="{FF2B5EF4-FFF2-40B4-BE49-F238E27FC236}">
                <a16:creationId xmlns:a16="http://schemas.microsoft.com/office/drawing/2014/main" id="{D7AC9FB0-F51C-3563-EA34-C62772F7573C}"/>
              </a:ext>
            </a:extLst>
          </p:cNvPr>
          <p:cNvSpPr/>
          <p:nvPr/>
        </p:nvSpPr>
        <p:spPr>
          <a:xfrm>
            <a:off x="516834" y="2554317"/>
            <a:ext cx="914400" cy="914400"/>
          </a:xfrm>
          <a:prstGeom prst="smileyFac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b="1" dirty="0">
              <a:solidFill>
                <a:srgbClr val="00B050"/>
              </a:solidFill>
            </a:endParaRPr>
          </a:p>
        </p:txBody>
      </p:sp>
      <p:sp>
        <p:nvSpPr>
          <p:cNvPr id="26" name="Smiley Face 25">
            <a:extLst>
              <a:ext uri="{FF2B5EF4-FFF2-40B4-BE49-F238E27FC236}">
                <a16:creationId xmlns:a16="http://schemas.microsoft.com/office/drawing/2014/main" id="{0ADA8FEC-0E50-E2AB-7173-63A0765FFACA}"/>
              </a:ext>
            </a:extLst>
          </p:cNvPr>
          <p:cNvSpPr/>
          <p:nvPr/>
        </p:nvSpPr>
        <p:spPr>
          <a:xfrm>
            <a:off x="516834" y="1413307"/>
            <a:ext cx="914400" cy="914400"/>
          </a:xfrm>
          <a:prstGeom prst="smileyFac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b="1" dirty="0">
              <a:solidFill>
                <a:srgbClr val="00B050"/>
              </a:solidFill>
            </a:endParaRP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AD74357E-FD5F-AEB6-A716-AD4413ED42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0764" y="0"/>
            <a:ext cx="1448537" cy="1397413"/>
          </a:xfrm>
          <a:prstGeom prst="rect">
            <a:avLst/>
          </a:prstGeom>
        </p:spPr>
      </p:pic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293F7836-8FCF-7AED-370A-D6B2F33FEAD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37" b="3283"/>
          <a:stretch/>
        </p:blipFill>
        <p:spPr>
          <a:xfrm>
            <a:off x="8110329" y="2923582"/>
            <a:ext cx="4036343" cy="3861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130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03DA4-8482-6E2F-9ACC-F1AC75CAC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490" y="-24462"/>
            <a:ext cx="6980667" cy="842056"/>
          </a:xfrm>
        </p:spPr>
        <p:txBody>
          <a:bodyPr>
            <a:normAutofit fontScale="90000"/>
          </a:bodyPr>
          <a:lstStyle/>
          <a:p>
            <a:pPr algn="ctr"/>
            <a:r>
              <a:rPr lang="en-IN" sz="4900" b="1" u="sng" dirty="0">
                <a:solidFill>
                  <a:srgbClr val="C00000"/>
                </a:solidFill>
              </a:rPr>
              <a:t>DEMYSTIFYING APPROACHES…</a:t>
            </a:r>
            <a:endParaRPr lang="en-IN" b="1" u="sng" dirty="0">
              <a:solidFill>
                <a:srgbClr val="C00000"/>
              </a:solidFill>
            </a:endParaRPr>
          </a:p>
        </p:txBody>
      </p:sp>
      <p:pic>
        <p:nvPicPr>
          <p:cNvPr id="5" name="Content Placeholder 4" descr="A group of people sitting at desks with computers&#10;&#10;Description automatically generated with low confidence">
            <a:extLst>
              <a:ext uri="{FF2B5EF4-FFF2-40B4-BE49-F238E27FC236}">
                <a16:creationId xmlns:a16="http://schemas.microsoft.com/office/drawing/2014/main" id="{8864350A-65EC-5663-92EB-3351CAC3CA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552" y="1579444"/>
            <a:ext cx="4931954" cy="3698966"/>
          </a:xfrm>
          <a:ln w="38100"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96DE7C8-34BF-E380-C03C-0E7F4A94CD78}"/>
              </a:ext>
            </a:extLst>
          </p:cNvPr>
          <p:cNvSpPr txBox="1"/>
          <p:nvPr/>
        </p:nvSpPr>
        <p:spPr>
          <a:xfrm>
            <a:off x="1050697" y="4921549"/>
            <a:ext cx="5747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b="1" dirty="0">
                <a:solidFill>
                  <a:srgbClr val="C00000"/>
                </a:solidFill>
                <a:highlight>
                  <a:srgbClr val="FFFF00"/>
                </a:highlight>
              </a:rPr>
              <a:t>*INQUIRY</a:t>
            </a:r>
            <a:r>
              <a:rPr lang="en-IN" sz="3600" b="1" dirty="0">
                <a:highlight>
                  <a:srgbClr val="FFFF00"/>
                </a:highlight>
              </a:rPr>
              <a:t> </a:t>
            </a:r>
            <a:r>
              <a:rPr lang="en-IN" sz="3600" b="1" dirty="0">
                <a:solidFill>
                  <a:srgbClr val="C00000"/>
                </a:solidFill>
                <a:highlight>
                  <a:srgbClr val="FFFF00"/>
                </a:highlight>
              </a:rPr>
              <a:t>BASED APPROACH</a:t>
            </a:r>
          </a:p>
        </p:txBody>
      </p:sp>
      <p:pic>
        <p:nvPicPr>
          <p:cNvPr id="7" name="Content Placeholder 4" descr="A picture containing person, indoor, group, bunch&#10;&#10;Description automatically generated">
            <a:extLst>
              <a:ext uri="{FF2B5EF4-FFF2-40B4-BE49-F238E27FC236}">
                <a16:creationId xmlns:a16="http://schemas.microsoft.com/office/drawing/2014/main" id="{FA382FA9-CA96-9D79-32EE-D03D54436B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5" r="2598" b="2"/>
          <a:stretch/>
        </p:blipFill>
        <p:spPr>
          <a:xfrm>
            <a:off x="6521015" y="1546309"/>
            <a:ext cx="4987118" cy="3782132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A7BA71C-1874-62E0-8B40-FD588EA91D51}"/>
              </a:ext>
            </a:extLst>
          </p:cNvPr>
          <p:cNvSpPr txBox="1"/>
          <p:nvPr/>
        </p:nvSpPr>
        <p:spPr>
          <a:xfrm>
            <a:off x="6403106" y="4921549"/>
            <a:ext cx="5500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b="1" dirty="0">
                <a:solidFill>
                  <a:srgbClr val="C00000"/>
                </a:solidFill>
                <a:highlight>
                  <a:srgbClr val="FFFF00"/>
                </a:highlight>
              </a:rPr>
              <a:t>*PROJECT BASED LEARNING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993693-6D5F-44BB-A14A-B56F29C8545D}"/>
              </a:ext>
            </a:extLst>
          </p:cNvPr>
          <p:cNvSpPr txBox="1"/>
          <p:nvPr/>
        </p:nvSpPr>
        <p:spPr>
          <a:xfrm>
            <a:off x="310275" y="5796650"/>
            <a:ext cx="16673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b="1" dirty="0"/>
              <a:t>1.</a:t>
            </a:r>
            <a:r>
              <a:rPr lang="en-IN" sz="2800" b="1" u="sng" dirty="0"/>
              <a:t>TUNING </a:t>
            </a:r>
          </a:p>
          <a:p>
            <a:pPr algn="ctr"/>
            <a:r>
              <a:rPr lang="en-IN" sz="2800" b="1" u="sng" dirty="0"/>
              <a:t>IN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CD27ED-DDFF-B763-CA64-31FE323202A8}"/>
              </a:ext>
            </a:extLst>
          </p:cNvPr>
          <p:cNvSpPr txBox="1"/>
          <p:nvPr/>
        </p:nvSpPr>
        <p:spPr>
          <a:xfrm>
            <a:off x="2136768" y="5804173"/>
            <a:ext cx="17878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b="1" u="sng" dirty="0">
                <a:solidFill>
                  <a:srgbClr val="0070C0"/>
                </a:solidFill>
              </a:rPr>
              <a:t>2.FINDING OUT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AFAB21-1D88-FA60-5E58-FAE1E75BC6D8}"/>
              </a:ext>
            </a:extLst>
          </p:cNvPr>
          <p:cNvSpPr txBox="1"/>
          <p:nvPr/>
        </p:nvSpPr>
        <p:spPr>
          <a:xfrm>
            <a:off x="4138980" y="5804173"/>
            <a:ext cx="18338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b="1" u="sng" dirty="0"/>
              <a:t>3.SORTING </a:t>
            </a:r>
          </a:p>
          <a:p>
            <a:pPr algn="ctr"/>
            <a:r>
              <a:rPr lang="en-IN" sz="2800" b="1" u="sng" dirty="0"/>
              <a:t>OUT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2515FFA-EF96-A04D-24AF-E5173F71C274}"/>
              </a:ext>
            </a:extLst>
          </p:cNvPr>
          <p:cNvSpPr txBox="1"/>
          <p:nvPr/>
        </p:nvSpPr>
        <p:spPr>
          <a:xfrm>
            <a:off x="7921720" y="5796651"/>
            <a:ext cx="23058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b="1" u="sng" dirty="0"/>
              <a:t>5.MAKING CONNECTION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65FDC46-173B-FE28-BE06-7657E96B4B00}"/>
              </a:ext>
            </a:extLst>
          </p:cNvPr>
          <p:cNvSpPr txBox="1"/>
          <p:nvPr/>
        </p:nvSpPr>
        <p:spPr>
          <a:xfrm>
            <a:off x="10612916" y="5804172"/>
            <a:ext cx="15790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b="1" u="sng" dirty="0">
                <a:solidFill>
                  <a:srgbClr val="0070C0"/>
                </a:solidFill>
              </a:rPr>
              <a:t>6.TAKING </a:t>
            </a:r>
          </a:p>
          <a:p>
            <a:pPr algn="ctr"/>
            <a:r>
              <a:rPr lang="en-IN" sz="2800" b="1" u="sng" dirty="0">
                <a:solidFill>
                  <a:srgbClr val="0070C0"/>
                </a:solidFill>
              </a:rPr>
              <a:t>ACTION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F5E48EC-C28E-24AD-179D-5EE3F0DE57EA}"/>
              </a:ext>
            </a:extLst>
          </p:cNvPr>
          <p:cNvSpPr txBox="1"/>
          <p:nvPr/>
        </p:nvSpPr>
        <p:spPr>
          <a:xfrm>
            <a:off x="6096000" y="5770316"/>
            <a:ext cx="16904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b="1" u="sng" dirty="0">
                <a:solidFill>
                  <a:srgbClr val="0070C0"/>
                </a:solidFill>
              </a:rPr>
              <a:t>4.GOING</a:t>
            </a:r>
          </a:p>
          <a:p>
            <a:pPr algn="ctr"/>
            <a:r>
              <a:rPr lang="en-IN" sz="2800" b="1" u="sng" dirty="0">
                <a:solidFill>
                  <a:srgbClr val="0070C0"/>
                </a:solidFill>
              </a:rPr>
              <a:t>FURTHER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1B45C6C-CC7C-35B3-7AAA-7536690D4AB0}"/>
              </a:ext>
            </a:extLst>
          </p:cNvPr>
          <p:cNvSpPr txBox="1"/>
          <p:nvPr/>
        </p:nvSpPr>
        <p:spPr>
          <a:xfrm>
            <a:off x="6455516" y="695000"/>
            <a:ext cx="43052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b="1" u="sng" dirty="0">
                <a:solidFill>
                  <a:srgbClr val="0070C0"/>
                </a:solidFill>
              </a:rPr>
              <a:t>PROBLEM SOLVING IN COLLABORATIVE SETTING</a:t>
            </a:r>
          </a:p>
        </p:txBody>
      </p:sp>
      <p:pic>
        <p:nvPicPr>
          <p:cNvPr id="17" name="Picture 16" descr="A picture containing logo&#10;&#10;Description automatically generated">
            <a:extLst>
              <a:ext uri="{FF2B5EF4-FFF2-40B4-BE49-F238E27FC236}">
                <a16:creationId xmlns:a16="http://schemas.microsoft.com/office/drawing/2014/main" id="{F7D2D4BE-342E-DB1A-7C4F-A8C3DF9F24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5" y="47949"/>
            <a:ext cx="1225551" cy="954107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E5D80E2-5881-A28F-02FB-B4AEB460204D}"/>
              </a:ext>
            </a:extLst>
          </p:cNvPr>
          <p:cNvCxnSpPr/>
          <p:nvPr/>
        </p:nvCxnSpPr>
        <p:spPr>
          <a:xfrm>
            <a:off x="1754695" y="6529509"/>
            <a:ext cx="696957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68B3054-8FFB-3C4E-782A-762054E95649}"/>
              </a:ext>
            </a:extLst>
          </p:cNvPr>
          <p:cNvCxnSpPr/>
          <p:nvPr/>
        </p:nvCxnSpPr>
        <p:spPr>
          <a:xfrm>
            <a:off x="3638261" y="6483125"/>
            <a:ext cx="696957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92A0330-2518-1662-518C-D29425A5D7D0}"/>
              </a:ext>
            </a:extLst>
          </p:cNvPr>
          <p:cNvCxnSpPr/>
          <p:nvPr/>
        </p:nvCxnSpPr>
        <p:spPr>
          <a:xfrm>
            <a:off x="5491743" y="6459434"/>
            <a:ext cx="696957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6F7E9AC-B640-853A-02FF-35DFA10A08AE}"/>
              </a:ext>
            </a:extLst>
          </p:cNvPr>
          <p:cNvCxnSpPr/>
          <p:nvPr/>
        </p:nvCxnSpPr>
        <p:spPr>
          <a:xfrm>
            <a:off x="7636823" y="6247369"/>
            <a:ext cx="696957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2794638-F8D7-1A35-2A78-E911EED019E2}"/>
              </a:ext>
            </a:extLst>
          </p:cNvPr>
          <p:cNvCxnSpPr/>
          <p:nvPr/>
        </p:nvCxnSpPr>
        <p:spPr>
          <a:xfrm>
            <a:off x="9915959" y="6202769"/>
            <a:ext cx="696957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592AE5A1-70DE-C002-084E-22F810E2C7E1}"/>
              </a:ext>
            </a:extLst>
          </p:cNvPr>
          <p:cNvSpPr txBox="1"/>
          <p:nvPr/>
        </p:nvSpPr>
        <p:spPr>
          <a:xfrm>
            <a:off x="543730" y="996519"/>
            <a:ext cx="4305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b="1" u="sng" dirty="0">
                <a:solidFill>
                  <a:srgbClr val="0070C0"/>
                </a:solidFill>
              </a:rPr>
              <a:t>KNOWN TO UNKNOWN</a:t>
            </a: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8F4C815D-B756-C669-3949-C45073B4D4A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0764" y="0"/>
            <a:ext cx="1448537" cy="1397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728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17512B7-6014-CA8C-A304-48256E5EA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5661" y="27468"/>
            <a:ext cx="7030443" cy="672502"/>
          </a:xfrm>
        </p:spPr>
        <p:txBody>
          <a:bodyPr>
            <a:normAutofit/>
          </a:bodyPr>
          <a:lstStyle/>
          <a:p>
            <a:r>
              <a:rPr lang="en-IN" sz="4000" b="1" u="sng" dirty="0">
                <a:solidFill>
                  <a:srgbClr val="C00000"/>
                </a:solidFill>
              </a:rPr>
              <a:t>DEMYSTIFYING APPROACHES… </a:t>
            </a:r>
          </a:p>
        </p:txBody>
      </p:sp>
      <p:pic>
        <p:nvPicPr>
          <p:cNvPr id="6" name="Picture 5" descr="A group of people standing outside&#10;&#10;Description automatically generated with medium confidence">
            <a:extLst>
              <a:ext uri="{FF2B5EF4-FFF2-40B4-BE49-F238E27FC236}">
                <a16:creationId xmlns:a16="http://schemas.microsoft.com/office/drawing/2014/main" id="{72D6ACF9-32EF-838B-D38A-37631504E4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482" y="837966"/>
            <a:ext cx="3914873" cy="391487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3431BFB-F0DD-AB34-7690-4EA96DC50EBA}"/>
              </a:ext>
            </a:extLst>
          </p:cNvPr>
          <p:cNvSpPr txBox="1"/>
          <p:nvPr/>
        </p:nvSpPr>
        <p:spPr>
          <a:xfrm>
            <a:off x="160714" y="5177731"/>
            <a:ext cx="58292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b="1" dirty="0">
                <a:solidFill>
                  <a:srgbClr val="C00000"/>
                </a:solidFill>
                <a:highlight>
                  <a:srgbClr val="C0C0C0"/>
                </a:highlight>
              </a:rPr>
              <a:t>EXPERIENTIAL </a:t>
            </a:r>
            <a:r>
              <a:rPr lang="en-IN" sz="4000" b="1" dirty="0">
                <a:solidFill>
                  <a:srgbClr val="C00000"/>
                </a:solidFill>
                <a:highlight>
                  <a:srgbClr val="C0C0C0"/>
                </a:highlight>
              </a:rPr>
              <a:t>LEARNING</a:t>
            </a:r>
            <a:endParaRPr lang="en-IN" sz="3600" b="1" dirty="0">
              <a:solidFill>
                <a:srgbClr val="C00000"/>
              </a:solidFill>
              <a:highlight>
                <a:srgbClr val="C0C0C0"/>
              </a:highligh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451B84-5A02-09CA-7161-527DF3F66FBA}"/>
              </a:ext>
            </a:extLst>
          </p:cNvPr>
          <p:cNvSpPr txBox="1"/>
          <p:nvPr/>
        </p:nvSpPr>
        <p:spPr>
          <a:xfrm>
            <a:off x="602025" y="1067006"/>
            <a:ext cx="19889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sz="2800" b="1" u="sng" dirty="0">
                <a:solidFill>
                  <a:srgbClr val="0070C0"/>
                </a:solidFill>
              </a:rPr>
              <a:t>Reflective</a:t>
            </a:r>
            <a:r>
              <a:rPr lang="en-IN" sz="2400" b="1" u="sng" dirty="0">
                <a:solidFill>
                  <a:srgbClr val="0070C0"/>
                </a:solidFill>
              </a:rPr>
              <a:t> </a:t>
            </a:r>
            <a:r>
              <a:rPr lang="en-IN" sz="2800" b="1" u="sng" dirty="0">
                <a:solidFill>
                  <a:srgbClr val="0070C0"/>
                </a:solidFill>
              </a:rPr>
              <a:t>Observation</a:t>
            </a:r>
            <a:endParaRPr lang="en-IN" sz="2400" b="1" u="sng" dirty="0">
              <a:solidFill>
                <a:srgbClr val="0070C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05A3F3-E018-6D10-8239-9F989BBA6DF2}"/>
              </a:ext>
            </a:extLst>
          </p:cNvPr>
          <p:cNvSpPr txBox="1"/>
          <p:nvPr/>
        </p:nvSpPr>
        <p:spPr>
          <a:xfrm>
            <a:off x="617558" y="2085057"/>
            <a:ext cx="19889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sz="2800" b="1" u="sng" dirty="0">
                <a:solidFill>
                  <a:srgbClr val="C00000"/>
                </a:solidFill>
                <a:effectLst/>
              </a:rPr>
              <a:t>Concrete Experience</a:t>
            </a:r>
            <a:endParaRPr lang="en-IN" sz="2800" dirty="0">
              <a:solidFill>
                <a:srgbClr val="C0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F3D611-1D27-F43C-5458-46970F9DFCEF}"/>
              </a:ext>
            </a:extLst>
          </p:cNvPr>
          <p:cNvSpPr txBox="1"/>
          <p:nvPr/>
        </p:nvSpPr>
        <p:spPr>
          <a:xfrm>
            <a:off x="-191264" y="3173744"/>
            <a:ext cx="28338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sz="2800" b="1" u="sng" dirty="0">
                <a:solidFill>
                  <a:srgbClr val="0070C0"/>
                </a:solidFill>
                <a:effectLst/>
              </a:rPr>
              <a:t>Abstract</a:t>
            </a:r>
            <a:r>
              <a:rPr lang="en-IN" sz="2400" b="1" u="sng" dirty="0">
                <a:solidFill>
                  <a:srgbClr val="0070C0"/>
                </a:solidFill>
                <a:effectLst/>
              </a:rPr>
              <a:t> </a:t>
            </a:r>
            <a:r>
              <a:rPr lang="en-IN" sz="2800" b="1" u="sng" dirty="0">
                <a:solidFill>
                  <a:srgbClr val="0070C0"/>
                </a:solidFill>
                <a:effectLst/>
              </a:rPr>
              <a:t>Conceptualization</a:t>
            </a:r>
            <a:endParaRPr lang="en-IN" sz="2400" dirty="0">
              <a:solidFill>
                <a:srgbClr val="0070C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60C3B9-454B-24A0-FC86-27C9A833FC3A}"/>
              </a:ext>
            </a:extLst>
          </p:cNvPr>
          <p:cNvSpPr txBox="1"/>
          <p:nvPr/>
        </p:nvSpPr>
        <p:spPr>
          <a:xfrm>
            <a:off x="-2027" y="4141148"/>
            <a:ext cx="26085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sz="2800" b="1" u="sng" dirty="0">
                <a:solidFill>
                  <a:srgbClr val="C00000"/>
                </a:solidFill>
                <a:effectLst/>
              </a:rPr>
              <a:t>Active</a:t>
            </a:r>
            <a:r>
              <a:rPr lang="en-IN" sz="1800" b="1" u="sng" dirty="0">
                <a:effectLst/>
              </a:rPr>
              <a:t> </a:t>
            </a:r>
            <a:r>
              <a:rPr lang="en-IN" sz="2800" b="1" u="sng" dirty="0">
                <a:solidFill>
                  <a:srgbClr val="C00000"/>
                </a:solidFill>
              </a:rPr>
              <a:t>E</a:t>
            </a:r>
            <a:r>
              <a:rPr lang="en-IN" sz="2800" b="1" u="sng" dirty="0">
                <a:solidFill>
                  <a:srgbClr val="C00000"/>
                </a:solidFill>
                <a:effectLst/>
              </a:rPr>
              <a:t>xperimentation</a:t>
            </a:r>
            <a:endParaRPr lang="en-IN" dirty="0">
              <a:solidFill>
                <a:srgbClr val="C0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FD51005-A86D-7E9F-A3DC-0F7460F6BF42}"/>
              </a:ext>
            </a:extLst>
          </p:cNvPr>
          <p:cNvSpPr txBox="1"/>
          <p:nvPr/>
        </p:nvSpPr>
        <p:spPr>
          <a:xfrm>
            <a:off x="2381362" y="6156662"/>
            <a:ext cx="4911613" cy="70788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N" sz="4000" b="1" dirty="0">
                <a:solidFill>
                  <a:srgbClr val="C00000"/>
                </a:solidFill>
              </a:rPr>
              <a:t>INTEGRATED PROJECTS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C1DD812-3BE0-FF0E-1C6B-EE310EDF91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391" t="5969" r="32182" b="9546"/>
          <a:stretch/>
        </p:blipFill>
        <p:spPr>
          <a:xfrm>
            <a:off x="7484970" y="1048661"/>
            <a:ext cx="4156904" cy="5573630"/>
          </a:xfrm>
          <a:prstGeom prst="rect">
            <a:avLst/>
          </a:prstGeom>
          <a:ln w="2857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7" name="Picture 16" descr="A picture containing logo&#10;&#10;Description automatically generated">
            <a:extLst>
              <a:ext uri="{FF2B5EF4-FFF2-40B4-BE49-F238E27FC236}">
                <a16:creationId xmlns:a16="http://schemas.microsoft.com/office/drawing/2014/main" id="{16861D2C-D1FC-3D90-CE46-B2F011310B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3" y="119959"/>
            <a:ext cx="1338470" cy="1042016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0216EC1-ED7E-873F-FFE0-F59C38CD1FEE}"/>
              </a:ext>
            </a:extLst>
          </p:cNvPr>
          <p:cNvCxnSpPr>
            <a:cxnSpLocks/>
          </p:cNvCxnSpPr>
          <p:nvPr/>
        </p:nvCxnSpPr>
        <p:spPr>
          <a:xfrm>
            <a:off x="7103165" y="6339455"/>
            <a:ext cx="583096" cy="0"/>
          </a:xfrm>
          <a:prstGeom prst="straightConnector1">
            <a:avLst/>
          </a:prstGeom>
          <a:ln w="57150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2CE5869-B06E-6A1F-8873-F6F509B174CA}"/>
              </a:ext>
            </a:extLst>
          </p:cNvPr>
          <p:cNvCxnSpPr/>
          <p:nvPr/>
        </p:nvCxnSpPr>
        <p:spPr>
          <a:xfrm>
            <a:off x="1225661" y="1903598"/>
            <a:ext cx="0" cy="362917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97B41B1-6AAA-7030-C80A-AF9226B254F6}"/>
              </a:ext>
            </a:extLst>
          </p:cNvPr>
          <p:cNvCxnSpPr>
            <a:cxnSpLocks/>
          </p:cNvCxnSpPr>
          <p:nvPr/>
        </p:nvCxnSpPr>
        <p:spPr>
          <a:xfrm flipV="1">
            <a:off x="4620918" y="4488380"/>
            <a:ext cx="0" cy="689351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0D73DB7-97C1-AB1A-3BD3-D769417D75B6}"/>
              </a:ext>
            </a:extLst>
          </p:cNvPr>
          <p:cNvCxnSpPr/>
          <p:nvPr/>
        </p:nvCxnSpPr>
        <p:spPr>
          <a:xfrm>
            <a:off x="1225661" y="3039164"/>
            <a:ext cx="0" cy="362917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E9C95898-4296-C548-D7B7-B40362614D10}"/>
              </a:ext>
            </a:extLst>
          </p:cNvPr>
          <p:cNvCxnSpPr/>
          <p:nvPr/>
        </p:nvCxnSpPr>
        <p:spPr>
          <a:xfrm>
            <a:off x="1197154" y="4125463"/>
            <a:ext cx="0" cy="362917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B83A5B1F-57E7-52D3-83C2-D09DBAFACE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8448" y="1"/>
            <a:ext cx="981480" cy="94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188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logo&#10;&#10;Description automatically generated">
            <a:extLst>
              <a:ext uri="{FF2B5EF4-FFF2-40B4-BE49-F238E27FC236}">
                <a16:creationId xmlns:a16="http://schemas.microsoft.com/office/drawing/2014/main" id="{72698752-D208-78DA-7A69-C643C714A6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0529"/>
            <a:ext cx="1338470" cy="104201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F791011-A26B-841E-F08C-1FBA676F1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4064" y="80614"/>
            <a:ext cx="7627188" cy="699496"/>
          </a:xfrm>
        </p:spPr>
        <p:txBody>
          <a:bodyPr>
            <a:normAutofit fontScale="90000"/>
          </a:bodyPr>
          <a:lstStyle/>
          <a:p>
            <a:pPr algn="ctr"/>
            <a:r>
              <a:rPr lang="en-IN" sz="4900" b="1" u="sng" dirty="0">
                <a:solidFill>
                  <a:srgbClr val="002060"/>
                </a:solidFill>
              </a:rPr>
              <a:t>DEMYSTIFYING APPROACHES…</a:t>
            </a:r>
            <a:endParaRPr lang="en-IN" b="1" u="sng" dirty="0">
              <a:solidFill>
                <a:srgbClr val="00206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D211FA-8420-FBDC-0ADC-C8462CA61613}"/>
              </a:ext>
            </a:extLst>
          </p:cNvPr>
          <p:cNvSpPr txBox="1"/>
          <p:nvPr/>
        </p:nvSpPr>
        <p:spPr>
          <a:xfrm>
            <a:off x="1801356" y="996270"/>
            <a:ext cx="58292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b="1" dirty="0">
                <a:solidFill>
                  <a:srgbClr val="C00000"/>
                </a:solidFill>
                <a:highlight>
                  <a:srgbClr val="C0C0C0"/>
                </a:highlight>
              </a:rPr>
              <a:t>*STORY TELLING PEDAGOGY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BD62B8-3D04-9759-5ABC-E572A5E3B3F7}"/>
              </a:ext>
            </a:extLst>
          </p:cNvPr>
          <p:cNvSpPr txBox="1"/>
          <p:nvPr/>
        </p:nvSpPr>
        <p:spPr>
          <a:xfrm>
            <a:off x="6376609" y="6038685"/>
            <a:ext cx="5815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b="1" dirty="0">
                <a:solidFill>
                  <a:srgbClr val="C00000"/>
                </a:solidFill>
                <a:highlight>
                  <a:srgbClr val="C0C0C0"/>
                </a:highlight>
              </a:rPr>
              <a:t>*ANALYSIS BASED APPROACH</a:t>
            </a:r>
          </a:p>
        </p:txBody>
      </p:sp>
      <p:pic>
        <p:nvPicPr>
          <p:cNvPr id="11" name="Picture 10" descr="A group of people looking at a map&#10;&#10;Description automatically generated with low confidence">
            <a:extLst>
              <a:ext uri="{FF2B5EF4-FFF2-40B4-BE49-F238E27FC236}">
                <a16:creationId xmlns:a16="http://schemas.microsoft.com/office/drawing/2014/main" id="{0E12CFF4-48B6-A76F-D8BB-B0DCC49521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496" y="2515391"/>
            <a:ext cx="4038948" cy="3133056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2A92F62-0F84-63DE-6294-B94D22937326}"/>
              </a:ext>
            </a:extLst>
          </p:cNvPr>
          <p:cNvSpPr txBox="1"/>
          <p:nvPr/>
        </p:nvSpPr>
        <p:spPr>
          <a:xfrm>
            <a:off x="0" y="4421997"/>
            <a:ext cx="189274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/>
              <a:t>*language enhancement</a:t>
            </a:r>
          </a:p>
        </p:txBody>
      </p:sp>
      <p:pic>
        <p:nvPicPr>
          <p:cNvPr id="13" name="Picture 12" descr="A picture containing person&#10;&#10;Description automatically generated">
            <a:extLst>
              <a:ext uri="{FF2B5EF4-FFF2-40B4-BE49-F238E27FC236}">
                <a16:creationId xmlns:a16="http://schemas.microsoft.com/office/drawing/2014/main" id="{2055F66E-5B55-1E96-FE2E-D206EFEFCE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172" y="1858761"/>
            <a:ext cx="4155089" cy="3195854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003B19E7-97AE-0BEA-A3A0-A297D7647801}"/>
              </a:ext>
            </a:extLst>
          </p:cNvPr>
          <p:cNvSpPr txBox="1"/>
          <p:nvPr/>
        </p:nvSpPr>
        <p:spPr>
          <a:xfrm>
            <a:off x="60816" y="2346126"/>
            <a:ext cx="244990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/>
              <a:t>*emotional</a:t>
            </a:r>
            <a:r>
              <a:rPr lang="en-IN" sz="2400" dirty="0"/>
              <a:t> </a:t>
            </a:r>
            <a:r>
              <a:rPr lang="en-IN" sz="2400" b="1" dirty="0"/>
              <a:t>involvement</a:t>
            </a:r>
            <a:r>
              <a:rPr lang="en-IN" sz="2400" dirty="0"/>
              <a:t>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703FF05-3794-1F17-5262-04180EA9DAF3}"/>
              </a:ext>
            </a:extLst>
          </p:cNvPr>
          <p:cNvSpPr txBox="1"/>
          <p:nvPr/>
        </p:nvSpPr>
        <p:spPr>
          <a:xfrm>
            <a:off x="76156" y="3382776"/>
            <a:ext cx="148819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solidFill>
                  <a:srgbClr val="C00000"/>
                </a:solidFill>
              </a:rPr>
              <a:t>*content</a:t>
            </a:r>
            <a:r>
              <a:rPr lang="en-IN" sz="2400" b="1" dirty="0"/>
              <a:t> </a:t>
            </a:r>
            <a:r>
              <a:rPr lang="en-IN" sz="2400" b="1" dirty="0">
                <a:solidFill>
                  <a:srgbClr val="C00000"/>
                </a:solidFill>
              </a:rPr>
              <a:t>retention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7BACE10-FE8B-311A-739F-81BB541BD2DF}"/>
              </a:ext>
            </a:extLst>
          </p:cNvPr>
          <p:cNvSpPr txBox="1"/>
          <p:nvPr/>
        </p:nvSpPr>
        <p:spPr>
          <a:xfrm>
            <a:off x="0" y="1678808"/>
            <a:ext cx="18927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solidFill>
                  <a:srgbClr val="C00000"/>
                </a:solidFill>
              </a:rPr>
              <a:t>*imagination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E760405-2EE3-8C8C-1D2E-D7D8575F453E}"/>
              </a:ext>
            </a:extLst>
          </p:cNvPr>
          <p:cNvSpPr txBox="1"/>
          <p:nvPr/>
        </p:nvSpPr>
        <p:spPr>
          <a:xfrm>
            <a:off x="10535016" y="2319622"/>
            <a:ext cx="11055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/>
              <a:t>*logical</a:t>
            </a:r>
            <a:endParaRPr lang="en-IN" sz="32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9E62079-9B5A-2E88-58C8-56D8E3F8256B}"/>
              </a:ext>
            </a:extLst>
          </p:cNvPr>
          <p:cNvSpPr txBox="1"/>
          <p:nvPr/>
        </p:nvSpPr>
        <p:spPr>
          <a:xfrm>
            <a:off x="10251800" y="4546875"/>
            <a:ext cx="167202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IN" sz="2400" b="1" dirty="0"/>
              <a:t>*unknown to known</a:t>
            </a:r>
            <a:endParaRPr lang="en-IN" sz="32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C10A86A-787A-7919-44FE-772B9904EE6A}"/>
              </a:ext>
            </a:extLst>
          </p:cNvPr>
          <p:cNvSpPr txBox="1"/>
          <p:nvPr/>
        </p:nvSpPr>
        <p:spPr>
          <a:xfrm>
            <a:off x="10060365" y="3258587"/>
            <a:ext cx="20275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IN" sz="2400" b="1" dirty="0">
                <a:solidFill>
                  <a:srgbClr val="990000"/>
                </a:solidFill>
              </a:rPr>
              <a:t>*scientific temperament</a:t>
            </a:r>
            <a:endParaRPr lang="en-IN" sz="3200" dirty="0">
              <a:solidFill>
                <a:srgbClr val="990000"/>
              </a:solidFill>
            </a:endParaRPr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2BDE824E-E0E2-744A-574F-73CBB97D44B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8448" y="1"/>
            <a:ext cx="981480" cy="94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401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8961BE9-E524-66EB-4684-FB99AC131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8471" y="84312"/>
            <a:ext cx="7140583" cy="724167"/>
          </a:xfrm>
        </p:spPr>
        <p:txBody>
          <a:bodyPr>
            <a:normAutofit fontScale="90000"/>
          </a:bodyPr>
          <a:lstStyle/>
          <a:p>
            <a:pPr algn="ctr"/>
            <a:r>
              <a:rPr lang="en-IN" sz="4900" b="1" u="sng" dirty="0">
                <a:solidFill>
                  <a:srgbClr val="002060"/>
                </a:solidFill>
              </a:rPr>
              <a:t>DEMYSTIFYING APPROACHES…</a:t>
            </a:r>
            <a:endParaRPr lang="en-IN" b="1" u="sng" dirty="0">
              <a:solidFill>
                <a:srgbClr val="002060"/>
              </a:solidFill>
            </a:endParaRPr>
          </a:p>
        </p:txBody>
      </p:sp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E787A612-2DE0-2672-A006-9945C862E7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0529"/>
            <a:ext cx="1338470" cy="10420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525EF9F-A50A-464D-70D8-B5BD1758872C}"/>
              </a:ext>
            </a:extLst>
          </p:cNvPr>
          <p:cNvSpPr txBox="1"/>
          <p:nvPr/>
        </p:nvSpPr>
        <p:spPr>
          <a:xfrm>
            <a:off x="1886417" y="1320629"/>
            <a:ext cx="3826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b="1" dirty="0">
                <a:solidFill>
                  <a:srgbClr val="C00000"/>
                </a:solidFill>
                <a:highlight>
                  <a:srgbClr val="C0C0C0"/>
                </a:highlight>
              </a:rPr>
              <a:t>*ART INTEGRATION</a:t>
            </a:r>
          </a:p>
        </p:txBody>
      </p:sp>
      <p:pic>
        <p:nvPicPr>
          <p:cNvPr id="8" name="Picture 7" descr="Whiteboard&#10;&#10;Description automatically generated with low confidence">
            <a:extLst>
              <a:ext uri="{FF2B5EF4-FFF2-40B4-BE49-F238E27FC236}">
                <a16:creationId xmlns:a16="http://schemas.microsoft.com/office/drawing/2014/main" id="{5CA88EB5-9BE2-0D3C-BA55-D03910E3E3C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75" r="21161" b="6275"/>
          <a:stretch/>
        </p:blipFill>
        <p:spPr>
          <a:xfrm>
            <a:off x="1734251" y="2033255"/>
            <a:ext cx="4255246" cy="295708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7DCB19D-FA95-466D-5C56-F7141BA81BC0}"/>
              </a:ext>
            </a:extLst>
          </p:cNvPr>
          <p:cNvSpPr txBox="1"/>
          <p:nvPr/>
        </p:nvSpPr>
        <p:spPr>
          <a:xfrm>
            <a:off x="6243178" y="6078798"/>
            <a:ext cx="3826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b="1" dirty="0">
                <a:solidFill>
                  <a:srgbClr val="C00000"/>
                </a:solidFill>
                <a:highlight>
                  <a:srgbClr val="C0C0C0"/>
                </a:highlight>
              </a:rPr>
              <a:t>*DISCOVERY BASED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CF3941-9C3A-8656-40FB-EEAD6473DDF4}"/>
              </a:ext>
            </a:extLst>
          </p:cNvPr>
          <p:cNvSpPr txBox="1"/>
          <p:nvPr/>
        </p:nvSpPr>
        <p:spPr>
          <a:xfrm>
            <a:off x="10374957" y="5590422"/>
            <a:ext cx="18685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IN" sz="2400" b="1" dirty="0"/>
              <a:t>*active learning</a:t>
            </a:r>
            <a:endParaRPr lang="en-IN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32E9E4-33BF-8B45-D966-EE756E7B6A9A}"/>
              </a:ext>
            </a:extLst>
          </p:cNvPr>
          <p:cNvSpPr txBox="1"/>
          <p:nvPr/>
        </p:nvSpPr>
        <p:spPr>
          <a:xfrm>
            <a:off x="68419" y="1472702"/>
            <a:ext cx="186855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solidFill>
                  <a:srgbClr val="990000"/>
                </a:solidFill>
              </a:rPr>
              <a:t>*learning</a:t>
            </a:r>
          </a:p>
          <a:p>
            <a:r>
              <a:rPr lang="en-IN" sz="2400" b="1" dirty="0">
                <a:solidFill>
                  <a:srgbClr val="990000"/>
                </a:solidFill>
              </a:rPr>
              <a:t>  through</a:t>
            </a:r>
          </a:p>
          <a:p>
            <a:r>
              <a:rPr lang="en-IN" sz="2400" b="1" dirty="0">
                <a:solidFill>
                  <a:srgbClr val="990000"/>
                </a:solidFill>
              </a:rPr>
              <a:t>  art</a:t>
            </a:r>
            <a:endParaRPr lang="en-IN" sz="3200" dirty="0">
              <a:solidFill>
                <a:srgbClr val="99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E59A78-FC5B-C027-98F9-E7801074E309}"/>
              </a:ext>
            </a:extLst>
          </p:cNvPr>
          <p:cNvSpPr txBox="1"/>
          <p:nvPr/>
        </p:nvSpPr>
        <p:spPr>
          <a:xfrm>
            <a:off x="93265" y="2807015"/>
            <a:ext cx="186855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/>
              <a:t>*learning</a:t>
            </a:r>
          </a:p>
          <a:p>
            <a:r>
              <a:rPr lang="en-IN" sz="2400" b="1" dirty="0"/>
              <a:t>  with</a:t>
            </a:r>
          </a:p>
          <a:p>
            <a:r>
              <a:rPr lang="en-IN" sz="2400" b="1" dirty="0"/>
              <a:t>  art</a:t>
            </a:r>
            <a:endParaRPr lang="en-IN" sz="3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BF36CC-A69D-A8F2-CF9A-836D0AF7C83D}"/>
              </a:ext>
            </a:extLst>
          </p:cNvPr>
          <p:cNvSpPr txBox="1"/>
          <p:nvPr/>
        </p:nvSpPr>
        <p:spPr>
          <a:xfrm>
            <a:off x="68418" y="4060846"/>
            <a:ext cx="18685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solidFill>
                  <a:srgbClr val="990000"/>
                </a:solidFill>
              </a:rPr>
              <a:t>*decision</a:t>
            </a:r>
          </a:p>
          <a:p>
            <a:r>
              <a:rPr lang="en-IN" sz="2400" b="1" dirty="0">
                <a:solidFill>
                  <a:srgbClr val="990000"/>
                </a:solidFill>
              </a:rPr>
              <a:t>  making</a:t>
            </a:r>
            <a:endParaRPr lang="en-IN" sz="3200" dirty="0">
              <a:solidFill>
                <a:srgbClr val="99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54970D2-1495-BA0E-641F-4F2CD755F4B4}"/>
              </a:ext>
            </a:extLst>
          </p:cNvPr>
          <p:cNvSpPr txBox="1"/>
          <p:nvPr/>
        </p:nvSpPr>
        <p:spPr>
          <a:xfrm>
            <a:off x="138922" y="5870600"/>
            <a:ext cx="18685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/>
              <a:t>*</a:t>
            </a:r>
            <a:r>
              <a:rPr lang="en-IN" sz="2400" b="1" dirty="0">
                <a:solidFill>
                  <a:srgbClr val="C00000"/>
                </a:solidFill>
              </a:rPr>
              <a:t>problem</a:t>
            </a:r>
            <a:r>
              <a:rPr lang="en-IN" sz="2400" b="1" dirty="0"/>
              <a:t>      </a:t>
            </a:r>
          </a:p>
          <a:p>
            <a:r>
              <a:rPr lang="en-IN" sz="2400" b="1" dirty="0">
                <a:solidFill>
                  <a:srgbClr val="C00000"/>
                </a:solidFill>
              </a:rPr>
              <a:t>  solving</a:t>
            </a:r>
            <a:endParaRPr lang="en-IN" sz="3200" dirty="0">
              <a:solidFill>
                <a:srgbClr val="C0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FF14B58-5A3C-6C72-BD82-FBE3E1871D3D}"/>
              </a:ext>
            </a:extLst>
          </p:cNvPr>
          <p:cNvSpPr txBox="1"/>
          <p:nvPr/>
        </p:nvSpPr>
        <p:spPr>
          <a:xfrm>
            <a:off x="138921" y="4935376"/>
            <a:ext cx="18685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/>
              <a:t>*critical     </a:t>
            </a:r>
          </a:p>
          <a:p>
            <a:r>
              <a:rPr lang="en-IN" sz="2400" b="1" dirty="0"/>
              <a:t>  thinking</a:t>
            </a:r>
            <a:endParaRPr lang="en-IN" sz="32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B8D5B7D-05FC-F450-08C7-96424B7843AB}"/>
              </a:ext>
            </a:extLst>
          </p:cNvPr>
          <p:cNvSpPr txBox="1"/>
          <p:nvPr/>
        </p:nvSpPr>
        <p:spPr>
          <a:xfrm>
            <a:off x="10323443" y="1881179"/>
            <a:ext cx="18685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IN" sz="2400" b="1" dirty="0"/>
              <a:t>*inquiry</a:t>
            </a:r>
            <a:endParaRPr lang="en-IN" sz="32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E96FBAB-0833-4541-B218-49E82208A9FE}"/>
              </a:ext>
            </a:extLst>
          </p:cNvPr>
          <p:cNvSpPr txBox="1"/>
          <p:nvPr/>
        </p:nvSpPr>
        <p:spPr>
          <a:xfrm>
            <a:off x="10540844" y="2339991"/>
            <a:ext cx="18685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/>
              <a:t>*</a:t>
            </a:r>
            <a:r>
              <a:rPr lang="en-IN" sz="2400" b="1" dirty="0">
                <a:solidFill>
                  <a:srgbClr val="990000"/>
                </a:solidFill>
              </a:rPr>
              <a:t>exploration</a:t>
            </a:r>
            <a:endParaRPr lang="en-IN" sz="3200" dirty="0">
              <a:solidFill>
                <a:srgbClr val="99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22D3BB8-4A69-7DA9-B1E7-3BE705650E66}"/>
              </a:ext>
            </a:extLst>
          </p:cNvPr>
          <p:cNvSpPr txBox="1"/>
          <p:nvPr/>
        </p:nvSpPr>
        <p:spPr>
          <a:xfrm>
            <a:off x="10374957" y="2892516"/>
            <a:ext cx="186855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IN" sz="2400" b="1" dirty="0"/>
              <a:t>*getting answers from the prompt</a:t>
            </a:r>
            <a:endParaRPr lang="en-IN" sz="32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3D4C62E-68F9-CCB2-CBFE-834E94A66C80}"/>
              </a:ext>
            </a:extLst>
          </p:cNvPr>
          <p:cNvSpPr txBox="1"/>
          <p:nvPr/>
        </p:nvSpPr>
        <p:spPr>
          <a:xfrm>
            <a:off x="10387319" y="4241469"/>
            <a:ext cx="186855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IN" sz="2400" b="1" dirty="0"/>
              <a:t>*</a:t>
            </a:r>
            <a:r>
              <a:rPr lang="en-IN" sz="2400" b="1" dirty="0">
                <a:solidFill>
                  <a:srgbClr val="990000"/>
                </a:solidFill>
              </a:rPr>
              <a:t>allowed to make mistake and correct it</a:t>
            </a:r>
            <a:endParaRPr lang="en-IN" sz="3200" dirty="0">
              <a:solidFill>
                <a:srgbClr val="99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6A18345-057B-4FBB-CADA-CFFC8D4FED7C}"/>
              </a:ext>
            </a:extLst>
          </p:cNvPr>
          <p:cNvSpPr txBox="1"/>
          <p:nvPr/>
        </p:nvSpPr>
        <p:spPr>
          <a:xfrm>
            <a:off x="10069873" y="1041479"/>
            <a:ext cx="212212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IN" sz="2400" b="1" dirty="0"/>
              <a:t>*</a:t>
            </a:r>
            <a:r>
              <a:rPr lang="en-IN" sz="2400" b="1" dirty="0">
                <a:solidFill>
                  <a:srgbClr val="990000"/>
                </a:solidFill>
              </a:rPr>
              <a:t>constructivist approach</a:t>
            </a:r>
            <a:endParaRPr lang="en-IN" sz="3200" dirty="0">
              <a:solidFill>
                <a:srgbClr val="990000"/>
              </a:solidFill>
            </a:endParaRPr>
          </a:p>
        </p:txBody>
      </p:sp>
      <p:pic>
        <p:nvPicPr>
          <p:cNvPr id="21" name="Picture 20" descr="Logo&#10;&#10;Description automatically generated">
            <a:extLst>
              <a:ext uri="{FF2B5EF4-FFF2-40B4-BE49-F238E27FC236}">
                <a16:creationId xmlns:a16="http://schemas.microsoft.com/office/drawing/2014/main" id="{D8F2C106-0278-7638-ED44-010E2CBECA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8448" y="1"/>
            <a:ext cx="981480" cy="946840"/>
          </a:xfrm>
          <a:prstGeom prst="rect">
            <a:avLst/>
          </a:prstGeom>
        </p:spPr>
      </p:pic>
      <p:pic>
        <p:nvPicPr>
          <p:cNvPr id="19" name="Picture 18" descr="A group of boys playing a board game&#10;&#10;Description automatically generated with medium confidence">
            <a:extLst>
              <a:ext uri="{FF2B5EF4-FFF2-40B4-BE49-F238E27FC236}">
                <a16:creationId xmlns:a16="http://schemas.microsoft.com/office/drawing/2014/main" id="{D2817CCC-EBE6-3B59-650A-9BD80BFC876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35" r="11202"/>
          <a:stretch/>
        </p:blipFill>
        <p:spPr>
          <a:xfrm>
            <a:off x="6200357" y="859779"/>
            <a:ext cx="3853242" cy="5055578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10493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4CFC78-046D-C9ED-8D37-76DD857B27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078" y="1908368"/>
            <a:ext cx="7054088" cy="4698595"/>
          </a:xfrm>
        </p:spPr>
        <p:txBody>
          <a:bodyPr>
            <a:normAutofit/>
          </a:bodyPr>
          <a:lstStyle/>
          <a:p>
            <a:r>
              <a:rPr lang="en-IN" sz="2800" b="1" dirty="0">
                <a:solidFill>
                  <a:srgbClr val="990000"/>
                </a:solidFill>
              </a:rPr>
              <a:t>RESEARCH DRIVEN</a:t>
            </a:r>
          </a:p>
          <a:p>
            <a:endParaRPr lang="en-IN" sz="2800" b="1" dirty="0">
              <a:solidFill>
                <a:srgbClr val="990000"/>
              </a:solidFill>
            </a:endParaRPr>
          </a:p>
          <a:p>
            <a:r>
              <a:rPr lang="en-IN" sz="2800" b="1" dirty="0">
                <a:solidFill>
                  <a:schemeClr val="bg2">
                    <a:lumMod val="10000"/>
                  </a:schemeClr>
                </a:solidFill>
              </a:rPr>
              <a:t>SKILL FOCUSED (21</a:t>
            </a:r>
            <a:r>
              <a:rPr lang="en-IN" sz="2800" b="1" baseline="30000" dirty="0">
                <a:solidFill>
                  <a:schemeClr val="bg2">
                    <a:lumMod val="10000"/>
                  </a:schemeClr>
                </a:solidFill>
              </a:rPr>
              <a:t>ST</a:t>
            </a:r>
            <a:r>
              <a:rPr lang="en-IN" sz="2800" b="1" dirty="0">
                <a:solidFill>
                  <a:schemeClr val="bg2">
                    <a:lumMod val="10000"/>
                  </a:schemeClr>
                </a:solidFill>
              </a:rPr>
              <a:t> CENTURY SKILLS)</a:t>
            </a:r>
          </a:p>
          <a:p>
            <a:endParaRPr lang="en-IN" sz="2800" b="1" dirty="0">
              <a:solidFill>
                <a:srgbClr val="990000"/>
              </a:solidFill>
            </a:endParaRPr>
          </a:p>
          <a:p>
            <a:r>
              <a:rPr lang="en-IN" sz="2800" b="1" dirty="0">
                <a:solidFill>
                  <a:srgbClr val="990000"/>
                </a:solidFill>
              </a:rPr>
              <a:t>COLLABORATIVE </a:t>
            </a:r>
          </a:p>
          <a:p>
            <a:endParaRPr lang="en-IN" sz="2800" b="1" dirty="0">
              <a:solidFill>
                <a:srgbClr val="990000"/>
              </a:solidFill>
            </a:endParaRPr>
          </a:p>
          <a:p>
            <a:r>
              <a:rPr lang="en-IN" sz="2800" b="1" dirty="0">
                <a:solidFill>
                  <a:schemeClr val="bg2">
                    <a:lumMod val="10000"/>
                  </a:schemeClr>
                </a:solidFill>
              </a:rPr>
              <a:t>PROBLEM SOLVING</a:t>
            </a:r>
          </a:p>
          <a:p>
            <a:endParaRPr lang="en-IN" sz="2800" b="1" dirty="0">
              <a:solidFill>
                <a:srgbClr val="990000"/>
              </a:solidFill>
            </a:endParaRPr>
          </a:p>
          <a:p>
            <a:r>
              <a:rPr lang="en-IN" sz="2800" b="1" dirty="0">
                <a:solidFill>
                  <a:srgbClr val="990000"/>
                </a:solidFill>
              </a:rPr>
              <a:t>DEVELOPING THINKING CULTURE</a:t>
            </a:r>
          </a:p>
          <a:p>
            <a:endParaRPr lang="en-IN" sz="1500" dirty="0"/>
          </a:p>
          <a:p>
            <a:endParaRPr lang="en-IN" sz="15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3C336A-CDF3-E99E-8F94-609362DCDB60}"/>
              </a:ext>
            </a:extLst>
          </p:cNvPr>
          <p:cNvSpPr txBox="1"/>
          <p:nvPr/>
        </p:nvSpPr>
        <p:spPr>
          <a:xfrm>
            <a:off x="6082679" y="2887682"/>
            <a:ext cx="60960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800" b="1" dirty="0">
                <a:solidFill>
                  <a:srgbClr val="990000"/>
                </a:solidFill>
              </a:rPr>
              <a:t>REFLECTIVE LEARNING</a:t>
            </a:r>
          </a:p>
          <a:p>
            <a:endParaRPr lang="en-IN" sz="2800" b="1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IN" sz="2800" b="1" dirty="0">
                <a:solidFill>
                  <a:schemeClr val="bg2">
                    <a:lumMod val="10000"/>
                  </a:schemeClr>
                </a:solidFill>
              </a:rPr>
              <a:t>STUDENT CENTRIC</a:t>
            </a:r>
          </a:p>
          <a:p>
            <a:endParaRPr lang="en-IN" sz="2800" b="1" dirty="0">
              <a:solidFill>
                <a:srgbClr val="990000"/>
              </a:solidFill>
            </a:endParaRPr>
          </a:p>
          <a:p>
            <a:r>
              <a:rPr lang="en-IN" sz="2800" b="1" dirty="0">
                <a:solidFill>
                  <a:srgbClr val="990000"/>
                </a:solidFill>
              </a:rPr>
              <a:t>SHIFT OF LEARNING FROM </a:t>
            </a:r>
            <a:r>
              <a:rPr lang="en-IN" sz="2800" b="1" dirty="0">
                <a:solidFill>
                  <a:schemeClr val="bg2">
                    <a:lumMod val="10000"/>
                  </a:schemeClr>
                </a:solidFill>
              </a:rPr>
              <a:t>LOTS TO HOTS</a:t>
            </a:r>
          </a:p>
          <a:p>
            <a:endParaRPr lang="en-IN" sz="2800" b="1" dirty="0">
              <a:solidFill>
                <a:srgbClr val="990000"/>
              </a:solidFill>
            </a:endParaRPr>
          </a:p>
          <a:p>
            <a:r>
              <a:rPr lang="en-IN" sz="2800" b="1" dirty="0">
                <a:solidFill>
                  <a:schemeClr val="bg2">
                    <a:lumMod val="10000"/>
                  </a:schemeClr>
                </a:solidFill>
              </a:rPr>
              <a:t>PROVIDE AN OPPORTUNITY FOR COGNITIVE, AFFECTIVE AND PSYCHOMOTOR DOMAIN OF LEARNING</a:t>
            </a:r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CD8BFB28-AD2A-97AC-EF01-3E81098D1E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61" b="21185"/>
          <a:stretch/>
        </p:blipFill>
        <p:spPr>
          <a:xfrm>
            <a:off x="5043970" y="473421"/>
            <a:ext cx="5921022" cy="2045802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B5F9CEC3-C563-B1A6-85BD-DBC19712E2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8448" y="1"/>
            <a:ext cx="981480" cy="946840"/>
          </a:xfrm>
          <a:prstGeom prst="rect">
            <a:avLst/>
          </a:prstGeom>
        </p:spPr>
      </p:pic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D8AF05B5-CE75-3037-E36B-74B8BE842AC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0529"/>
            <a:ext cx="1338470" cy="1042016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E8D0BB46-C56B-0120-306A-25E686306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34" y="1132545"/>
            <a:ext cx="4386746" cy="842431"/>
          </a:xfrm>
        </p:spPr>
        <p:txBody>
          <a:bodyPr/>
          <a:lstStyle/>
          <a:p>
            <a:r>
              <a:rPr lang="en-IN" b="1" dirty="0">
                <a:solidFill>
                  <a:srgbClr val="002060"/>
                </a:solidFill>
              </a:rPr>
              <a:t>Let’s sum it up…</a:t>
            </a:r>
          </a:p>
        </p:txBody>
      </p:sp>
    </p:spTree>
    <p:extLst>
      <p:ext uri="{BB962C8B-B14F-4D97-AF65-F5344CB8AC3E}">
        <p14:creationId xmlns:p14="http://schemas.microsoft.com/office/powerpoint/2010/main" val="2172314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C03BE8A-38C1-A6A1-499B-50E10426A6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6225" b="622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7F82127-B672-9896-E447-B0BE6A6DE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</p:spPr>
        <p:txBody>
          <a:bodyPr>
            <a:normAutofit/>
          </a:bodyPr>
          <a:lstStyle/>
          <a:p>
            <a:r>
              <a:rPr lang="en-IN" b="1" u="sng" dirty="0">
                <a:solidFill>
                  <a:schemeClr val="tx1"/>
                </a:solidFill>
              </a:rPr>
              <a:t>ACTION PLAN –  </a:t>
            </a:r>
            <a:r>
              <a:rPr lang="en-IN" u="sng" dirty="0">
                <a:solidFill>
                  <a:schemeClr val="tx1"/>
                </a:solidFill>
              </a:rPr>
              <a:t>WAY FORWARD…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6843AF-FE3D-CF81-E006-A066F1FEB0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2011680"/>
            <a:ext cx="10753725" cy="3766185"/>
          </a:xfrm>
        </p:spPr>
        <p:txBody>
          <a:bodyPr>
            <a:normAutofit fontScale="92500" lnSpcReduction="10000"/>
          </a:bodyPr>
          <a:lstStyle/>
          <a:p>
            <a:r>
              <a:rPr lang="en-IN" sz="4400" dirty="0">
                <a:solidFill>
                  <a:schemeClr val="tx1"/>
                </a:solidFill>
              </a:rPr>
              <a:t>1.CURRICULUM MAPPING</a:t>
            </a:r>
          </a:p>
          <a:p>
            <a:r>
              <a:rPr lang="en-IN" sz="4400" b="1" dirty="0">
                <a:solidFill>
                  <a:schemeClr val="tx1"/>
                </a:solidFill>
              </a:rPr>
              <a:t>2. </a:t>
            </a:r>
            <a:r>
              <a:rPr lang="en-IN" sz="4400" dirty="0">
                <a:solidFill>
                  <a:schemeClr val="tx1"/>
                </a:solidFill>
              </a:rPr>
              <a:t>CONCEPT</a:t>
            </a:r>
            <a:r>
              <a:rPr lang="en-IN" sz="4400" b="1" dirty="0">
                <a:solidFill>
                  <a:schemeClr val="tx1"/>
                </a:solidFill>
              </a:rPr>
              <a:t> MAPPING</a:t>
            </a:r>
          </a:p>
          <a:p>
            <a:r>
              <a:rPr lang="en-IN" sz="4400" dirty="0">
                <a:solidFill>
                  <a:schemeClr val="tx1"/>
                </a:solidFill>
              </a:rPr>
              <a:t>3. </a:t>
            </a:r>
            <a:r>
              <a:rPr lang="en-IN" sz="4400" b="1" dirty="0">
                <a:solidFill>
                  <a:schemeClr val="tx1"/>
                </a:solidFill>
              </a:rPr>
              <a:t>CONTENT </a:t>
            </a:r>
            <a:r>
              <a:rPr lang="en-IN" sz="4400" dirty="0">
                <a:solidFill>
                  <a:schemeClr val="tx1"/>
                </a:solidFill>
              </a:rPr>
              <a:t>MAPPING</a:t>
            </a:r>
          </a:p>
          <a:p>
            <a:r>
              <a:rPr lang="en-IN" sz="4400" b="1" dirty="0">
                <a:solidFill>
                  <a:schemeClr val="tx1"/>
                </a:solidFill>
              </a:rPr>
              <a:t>4.SKILLS MAPPING</a:t>
            </a:r>
          </a:p>
          <a:p>
            <a:r>
              <a:rPr lang="en-IN" sz="4400" dirty="0">
                <a:solidFill>
                  <a:schemeClr val="tx1"/>
                </a:solidFill>
              </a:rPr>
              <a:t>5.ASSESSMENT PLANNING</a:t>
            </a:r>
          </a:p>
          <a:p>
            <a:r>
              <a:rPr lang="en-IN" sz="4400" b="1" dirty="0">
                <a:solidFill>
                  <a:schemeClr val="tx1"/>
                </a:solidFill>
              </a:rPr>
              <a:t>6.COLLABORATIVE PLANNING</a:t>
            </a:r>
          </a:p>
          <a:p>
            <a:endParaRPr lang="en-IN" dirty="0">
              <a:solidFill>
                <a:schemeClr val="tx1"/>
              </a:solidFill>
            </a:endParaRP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4604DE12-7386-7A32-C2E5-385DD7407D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7372" y="-15295"/>
            <a:ext cx="981480" cy="946840"/>
          </a:xfrm>
          <a:prstGeom prst="rect">
            <a:avLst/>
          </a:prstGeom>
        </p:spPr>
      </p:pic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33A81BD0-F2DE-9A24-92C3-A548E0BBE0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0529"/>
            <a:ext cx="1338470" cy="1042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5152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Office Theme">
  <a:themeElements>
    <a:clrScheme name="Sheer Blue">
      <a:dk1>
        <a:srgbClr val="000000"/>
      </a:dk1>
      <a:lt1>
        <a:sysClr val="window" lastClr="FFFFFF"/>
      </a:lt1>
      <a:dk2>
        <a:srgbClr val="323232"/>
      </a:dk2>
      <a:lt2>
        <a:srgbClr val="E5E8E8"/>
      </a:lt2>
      <a:accent1>
        <a:srgbClr val="14B4CA"/>
      </a:accent1>
      <a:accent2>
        <a:srgbClr val="F98A37"/>
      </a:accent2>
      <a:accent3>
        <a:srgbClr val="83C546"/>
      </a:accent3>
      <a:accent4>
        <a:srgbClr val="FFD937"/>
      </a:accent4>
      <a:accent5>
        <a:srgbClr val="6D79D1"/>
      </a:accent5>
      <a:accent6>
        <a:srgbClr val="E4607C"/>
      </a:accent6>
      <a:hlink>
        <a:srgbClr val="88CACA"/>
      </a:hlink>
      <a:folHlink>
        <a:srgbClr val="91A7CA"/>
      </a:folHlink>
    </a:clrScheme>
    <a:fontScheme name="Constantia">
      <a:majorFont>
        <a:latin typeface="Constantia" panose="020306020503060303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 panose="020306020503060303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heer Blue">
      <a:dk1>
        <a:srgbClr val="000000"/>
      </a:dk1>
      <a:lt1>
        <a:sysClr val="window" lastClr="FFFFFF"/>
      </a:lt1>
      <a:dk2>
        <a:srgbClr val="323232"/>
      </a:dk2>
      <a:lt2>
        <a:srgbClr val="E5E8E8"/>
      </a:lt2>
      <a:accent1>
        <a:srgbClr val="14B4CA"/>
      </a:accent1>
      <a:accent2>
        <a:srgbClr val="F98A37"/>
      </a:accent2>
      <a:accent3>
        <a:srgbClr val="83C546"/>
      </a:accent3>
      <a:accent4>
        <a:srgbClr val="FFD937"/>
      </a:accent4>
      <a:accent5>
        <a:srgbClr val="6D79D1"/>
      </a:accent5>
      <a:accent6>
        <a:srgbClr val="E4607C"/>
      </a:accent6>
      <a:hlink>
        <a:srgbClr val="88CACA"/>
      </a:hlink>
      <a:folHlink>
        <a:srgbClr val="91A7CA"/>
      </a:folHlink>
    </a:clrScheme>
    <a:fontScheme name="Constantia">
      <a:majorFont>
        <a:latin typeface="Constantia" panose="020306020503060303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 panose="020306020503060303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8615</TotalTime>
  <Words>450</Words>
  <Application>Microsoft Office PowerPoint</Application>
  <PresentationFormat>Widescreen</PresentationFormat>
  <Paragraphs>130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Book Antiqua</vt:lpstr>
      <vt:lpstr>Calibri</vt:lpstr>
      <vt:lpstr>Calibri Light</vt:lpstr>
      <vt:lpstr>Constantia</vt:lpstr>
      <vt:lpstr>Times New Roman</vt:lpstr>
      <vt:lpstr>Wingdings 3</vt:lpstr>
      <vt:lpstr>Metropolitan</vt:lpstr>
      <vt:lpstr>PowerPoint Presentation</vt:lpstr>
      <vt:lpstr>PowerPoint Presentation</vt:lpstr>
      <vt:lpstr>PARADIGM SHIFT…</vt:lpstr>
      <vt:lpstr>DEMYSTIFYING APPROACHES…</vt:lpstr>
      <vt:lpstr>DEMYSTIFYING APPROACHES… </vt:lpstr>
      <vt:lpstr>DEMYSTIFYING APPROACHES…</vt:lpstr>
      <vt:lpstr>DEMYSTIFYING APPROACHES…</vt:lpstr>
      <vt:lpstr>Let’s sum it up…</vt:lpstr>
      <vt:lpstr>ACTION PLAN –  WAY FORWARD…</vt:lpstr>
      <vt:lpstr>INQUIRY PROJECTS AT BPSK – CLASSES V - VIII</vt:lpstr>
      <vt:lpstr>INQUIRY INTO WHAT MAKES US ONE! BY VI </vt:lpstr>
      <vt:lpstr>PowerPoint Presentation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BIS</dc:creator>
  <cp:lastModifiedBy>Bislb8</cp:lastModifiedBy>
  <cp:revision>548</cp:revision>
  <cp:lastPrinted>2022-05-05T10:10:55Z</cp:lastPrinted>
  <dcterms:created xsi:type="dcterms:W3CDTF">2014-04-18T01:28:15Z</dcterms:created>
  <dcterms:modified xsi:type="dcterms:W3CDTF">2023-02-23T06:41:16Z</dcterms:modified>
</cp:coreProperties>
</file>