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6" r:id="rId3"/>
    <p:sldId id="257" r:id="rId4"/>
    <p:sldId id="261" r:id="rId5"/>
    <p:sldId id="263" r:id="rId6"/>
    <p:sldId id="262" r:id="rId7"/>
    <p:sldId id="294" r:id="rId8"/>
    <p:sldId id="289" r:id="rId9"/>
    <p:sldId id="292" r:id="rId10"/>
    <p:sldId id="293" r:id="rId11"/>
    <p:sldId id="274" r:id="rId12"/>
    <p:sldId id="258" r:id="rId13"/>
    <p:sldId id="264" r:id="rId14"/>
    <p:sldId id="260" r:id="rId15"/>
    <p:sldId id="291" r:id="rId16"/>
    <p:sldId id="259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DE6CF3-AB26-4460-BC86-5EE32B1627A5}" v="216" dt="2023-02-23T14:31:25.888"/>
    <p1510:client id="{6A1B6C08-93F9-4C72-9A1F-C86C5C8759C8}" v="7" dt="2023-02-23T14:48:17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6" autoAdjust="0"/>
    <p:restoredTop sz="94660"/>
  </p:normalViewPr>
  <p:slideViewPr>
    <p:cSldViewPr snapToGrid="0">
      <p:cViewPr varScale="1">
        <p:scale>
          <a:sx n="58" d="100"/>
          <a:sy n="58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bs Sharma" userId="c2ed3e15f4da16b0" providerId="LiveId" clId="{6A1B6C08-93F9-4C72-9A1F-C86C5C8759C8}"/>
    <pc:docChg chg="undo custSel modSld">
      <pc:chgData name="Babs Sharma" userId="c2ed3e15f4da16b0" providerId="LiveId" clId="{6A1B6C08-93F9-4C72-9A1F-C86C5C8759C8}" dt="2023-02-23T14:49:57.657" v="41" actId="20577"/>
      <pc:docMkLst>
        <pc:docMk/>
      </pc:docMkLst>
      <pc:sldChg chg="addSp delSp modSp mod">
        <pc:chgData name="Babs Sharma" userId="c2ed3e15f4da16b0" providerId="LiveId" clId="{6A1B6C08-93F9-4C72-9A1F-C86C5C8759C8}" dt="2023-02-23T14:49:57.657" v="41" actId="20577"/>
        <pc:sldMkLst>
          <pc:docMk/>
          <pc:sldMk cId="2074811293" sldId="264"/>
        </pc:sldMkLst>
        <pc:spChg chg="add del mod">
          <ac:chgData name="Babs Sharma" userId="c2ed3e15f4da16b0" providerId="LiveId" clId="{6A1B6C08-93F9-4C72-9A1F-C86C5C8759C8}" dt="2023-02-23T14:46:24.387" v="4"/>
          <ac:spMkLst>
            <pc:docMk/>
            <pc:sldMk cId="2074811293" sldId="264"/>
            <ac:spMk id="3" creationId="{BDC7D52B-F80E-7EE8-D750-6F88EE54C64A}"/>
          </ac:spMkLst>
        </pc:spChg>
        <pc:spChg chg="mod">
          <ac:chgData name="Babs Sharma" userId="c2ed3e15f4da16b0" providerId="LiveId" clId="{6A1B6C08-93F9-4C72-9A1F-C86C5C8759C8}" dt="2023-02-23T14:49:57.657" v="41" actId="20577"/>
          <ac:spMkLst>
            <pc:docMk/>
            <pc:sldMk cId="2074811293" sldId="264"/>
            <ac:spMk id="4" creationId="{824B9063-EEE2-DF51-31FC-77A2A7B5DD94}"/>
          </ac:spMkLst>
        </pc:spChg>
        <pc:spChg chg="add del mod">
          <ac:chgData name="Babs Sharma" userId="c2ed3e15f4da16b0" providerId="LiveId" clId="{6A1B6C08-93F9-4C72-9A1F-C86C5C8759C8}" dt="2023-02-23T14:47:14.001" v="7" actId="21"/>
          <ac:spMkLst>
            <pc:docMk/>
            <pc:sldMk cId="2074811293" sldId="264"/>
            <ac:spMk id="10" creationId="{9FAC1C73-6E9D-34FA-3C65-E829DAB7F336}"/>
          </ac:spMkLst>
        </pc:spChg>
        <pc:spChg chg="add del mod">
          <ac:chgData name="Babs Sharma" userId="c2ed3e15f4da16b0" providerId="LiveId" clId="{6A1B6C08-93F9-4C72-9A1F-C86C5C8759C8}" dt="2023-02-23T14:48:17.720" v="12"/>
          <ac:spMkLst>
            <pc:docMk/>
            <pc:sldMk cId="2074811293" sldId="264"/>
            <ac:spMk id="13" creationId="{30D252A4-BFBC-9782-27F7-CA78F7C1DBD9}"/>
          </ac:spMkLst>
        </pc:spChg>
        <pc:picChg chg="add del mod">
          <ac:chgData name="Babs Sharma" userId="c2ed3e15f4da16b0" providerId="LiveId" clId="{6A1B6C08-93F9-4C72-9A1F-C86C5C8759C8}" dt="2023-02-23T14:46:08.560" v="2" actId="21"/>
          <ac:picMkLst>
            <pc:docMk/>
            <pc:sldMk cId="2074811293" sldId="264"/>
            <ac:picMk id="5" creationId="{FE54ECCA-158C-3C4D-C1F3-08957FF83E91}"/>
          </ac:picMkLst>
        </pc:picChg>
        <pc:picChg chg="add del mod">
          <ac:chgData name="Babs Sharma" userId="c2ed3e15f4da16b0" providerId="LiveId" clId="{6A1B6C08-93F9-4C72-9A1F-C86C5C8759C8}" dt="2023-02-23T14:47:39.229" v="11" actId="478"/>
          <ac:picMkLst>
            <pc:docMk/>
            <pc:sldMk cId="2074811293" sldId="264"/>
            <ac:picMk id="6" creationId="{98D5BADF-089E-3365-4E8D-D15FA2134764}"/>
          </ac:picMkLst>
        </pc:picChg>
        <pc:picChg chg="add del">
          <ac:chgData name="Babs Sharma" userId="c2ed3e15f4da16b0" providerId="LiveId" clId="{6A1B6C08-93F9-4C72-9A1F-C86C5C8759C8}" dt="2023-02-23T14:47:15.621" v="8"/>
          <ac:picMkLst>
            <pc:docMk/>
            <pc:sldMk cId="2074811293" sldId="264"/>
            <ac:picMk id="7" creationId="{2F6C24BE-B1F7-7F8D-47E3-5E2A7CFBAE78}"/>
          </ac:picMkLst>
        </pc:picChg>
        <pc:picChg chg="del">
          <ac:chgData name="Babs Sharma" userId="c2ed3e15f4da16b0" providerId="LiveId" clId="{6A1B6C08-93F9-4C72-9A1F-C86C5C8759C8}" dt="2023-02-23T14:46:01.749" v="0" actId="21"/>
          <ac:picMkLst>
            <pc:docMk/>
            <pc:sldMk cId="2074811293" sldId="264"/>
            <ac:picMk id="9" creationId="{D601EF06-2DFC-13B3-DC70-2555A9CD3C5B}"/>
          </ac:picMkLst>
        </pc:picChg>
        <pc:picChg chg="add del">
          <ac:chgData name="Babs Sharma" userId="c2ed3e15f4da16b0" providerId="LiveId" clId="{6A1B6C08-93F9-4C72-9A1F-C86C5C8759C8}" dt="2023-02-23T14:47:29.805" v="10"/>
          <ac:picMkLst>
            <pc:docMk/>
            <pc:sldMk cId="2074811293" sldId="264"/>
            <ac:picMk id="11" creationId="{3E56AAAD-837E-64FF-DBB5-78D2CD10B988}"/>
          </ac:picMkLst>
        </pc:picChg>
        <pc:picChg chg="add mod">
          <ac:chgData name="Babs Sharma" userId="c2ed3e15f4da16b0" providerId="LiveId" clId="{6A1B6C08-93F9-4C72-9A1F-C86C5C8759C8}" dt="2023-02-23T14:49:09.530" v="19" actId="14100"/>
          <ac:picMkLst>
            <pc:docMk/>
            <pc:sldMk cId="2074811293" sldId="264"/>
            <ac:picMk id="14" creationId="{A59FA339-4622-2736-DFD9-D925FD74470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538D3-14BE-4202-A410-99DC0E5AF96A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34DF690-D27F-4C8F-87B6-04033460AE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 </a:t>
          </a:r>
          <a:r>
            <a:rPr lang="en-US" sz="2800" dirty="0"/>
            <a:t>There will be ‘no hard separation’ between the ‘vocational and academic streams.</a:t>
          </a:r>
        </a:p>
      </dgm:t>
    </dgm:pt>
    <dgm:pt modelId="{12CD296F-CD4D-41D9-BE35-AC52078ECF97}" type="parTrans" cxnId="{F74AA778-0703-4CAB-83BF-BBB1FFEA7983}">
      <dgm:prSet/>
      <dgm:spPr/>
      <dgm:t>
        <a:bodyPr/>
        <a:lstStyle/>
        <a:p>
          <a:endParaRPr lang="en-US"/>
        </a:p>
      </dgm:t>
    </dgm:pt>
    <dgm:pt modelId="{627A5A04-A859-4FDC-974C-5F6E28454E74}" type="sibTrans" cxnId="{F74AA778-0703-4CAB-83BF-BBB1FFEA798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BBFA140-7130-4ACF-A397-1C164B72147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School students will have </a:t>
          </a:r>
        </a:p>
        <a:p>
          <a:pPr>
            <a:lnSpc>
              <a:spcPct val="100000"/>
            </a:lnSpc>
          </a:pPr>
          <a:r>
            <a:rPr lang="en-US" sz="2800" dirty="0"/>
            <a:t>10 bagless days in a year, </a:t>
          </a:r>
        </a:p>
        <a:p>
          <a:pPr>
            <a:lnSpc>
              <a:spcPct val="100000"/>
            </a:lnSpc>
          </a:pPr>
          <a:r>
            <a:rPr lang="en-US" sz="2800" dirty="0"/>
            <a:t> exposure to a vocation of choice. </a:t>
          </a:r>
        </a:p>
        <a:p>
          <a:pPr>
            <a:lnSpc>
              <a:spcPct val="100000"/>
            </a:lnSpc>
          </a:pPr>
          <a:r>
            <a:rPr lang="en-US" sz="2800" dirty="0"/>
            <a:t>Supplemented by experiential vocational learning from Grades 6 to 8.</a:t>
          </a:r>
        </a:p>
        <a:p>
          <a:pPr>
            <a:lnSpc>
              <a:spcPct val="100000"/>
            </a:lnSpc>
          </a:pPr>
          <a:r>
            <a:rPr lang="en-US" sz="2800" dirty="0"/>
            <a:t> Every student will take a fun course that gives a survey and hands on experience of vocational crafts</a:t>
          </a:r>
        </a:p>
      </dgm:t>
    </dgm:pt>
    <dgm:pt modelId="{AB9BD9DB-19E9-4EBB-80F5-F815BB92B11D}" type="parTrans" cxnId="{3DC74C6D-27A6-4C88-8837-84E399676E75}">
      <dgm:prSet/>
      <dgm:spPr/>
      <dgm:t>
        <a:bodyPr/>
        <a:lstStyle/>
        <a:p>
          <a:endParaRPr lang="en-US"/>
        </a:p>
      </dgm:t>
    </dgm:pt>
    <dgm:pt modelId="{B144F042-6E31-44C1-97A0-0A1DAA678487}" type="sibTrans" cxnId="{3DC74C6D-27A6-4C88-8837-84E399676E75}">
      <dgm:prSet/>
      <dgm:spPr/>
      <dgm:t>
        <a:bodyPr/>
        <a:lstStyle/>
        <a:p>
          <a:endParaRPr lang="en-US"/>
        </a:p>
      </dgm:t>
    </dgm:pt>
    <dgm:pt modelId="{9C84DDB8-3C57-4254-8201-F2DA6C0B14DF}" type="pres">
      <dgm:prSet presAssocID="{9B1538D3-14BE-4202-A410-99DC0E5AF96A}" presName="vert0" presStyleCnt="0">
        <dgm:presLayoutVars>
          <dgm:dir/>
          <dgm:animOne val="branch"/>
          <dgm:animLvl val="lvl"/>
        </dgm:presLayoutVars>
      </dgm:prSet>
      <dgm:spPr/>
    </dgm:pt>
    <dgm:pt modelId="{EDB4551A-A743-4FA2-93F6-F4E6CA99BCF5}" type="pres">
      <dgm:prSet presAssocID="{734DF690-D27F-4C8F-87B6-04033460AE03}" presName="thickLine" presStyleLbl="alignNode1" presStyleIdx="0" presStyleCnt="2"/>
      <dgm:spPr/>
    </dgm:pt>
    <dgm:pt modelId="{0EEC0073-3DAE-4938-8266-8668CCC0F287}" type="pres">
      <dgm:prSet presAssocID="{734DF690-D27F-4C8F-87B6-04033460AE03}" presName="horz1" presStyleCnt="0"/>
      <dgm:spPr/>
    </dgm:pt>
    <dgm:pt modelId="{E3D3F58B-A552-4255-8172-3B3ED011F9ED}" type="pres">
      <dgm:prSet presAssocID="{734DF690-D27F-4C8F-87B6-04033460AE03}" presName="tx1" presStyleLbl="revTx" presStyleIdx="0" presStyleCnt="2" custScaleY="45633" custLinFactNeighborX="0" custLinFactNeighborY="1632"/>
      <dgm:spPr/>
    </dgm:pt>
    <dgm:pt modelId="{0201FBAD-582F-47F1-9779-BF8222DE1218}" type="pres">
      <dgm:prSet presAssocID="{734DF690-D27F-4C8F-87B6-04033460AE03}" presName="vert1" presStyleCnt="0"/>
      <dgm:spPr/>
    </dgm:pt>
    <dgm:pt modelId="{DDBC5C93-013C-43D3-95E5-44237435E537}" type="pres">
      <dgm:prSet presAssocID="{FBBFA140-7130-4ACF-A397-1C164B72147E}" presName="thickLine" presStyleLbl="alignNode1" presStyleIdx="1" presStyleCnt="2"/>
      <dgm:spPr/>
    </dgm:pt>
    <dgm:pt modelId="{927C8EAD-6DA1-406D-BFC3-2D3D5EA965F5}" type="pres">
      <dgm:prSet presAssocID="{FBBFA140-7130-4ACF-A397-1C164B72147E}" presName="horz1" presStyleCnt="0"/>
      <dgm:spPr/>
    </dgm:pt>
    <dgm:pt modelId="{699B1F14-C627-4C02-8F37-DCF6B63527D5}" type="pres">
      <dgm:prSet presAssocID="{FBBFA140-7130-4ACF-A397-1C164B72147E}" presName="tx1" presStyleLbl="revTx" presStyleIdx="1" presStyleCnt="2"/>
      <dgm:spPr/>
    </dgm:pt>
    <dgm:pt modelId="{58F1588C-1F60-49A9-B7E6-7B6FBAADA22D}" type="pres">
      <dgm:prSet presAssocID="{FBBFA140-7130-4ACF-A397-1C164B72147E}" presName="vert1" presStyleCnt="0"/>
      <dgm:spPr/>
    </dgm:pt>
  </dgm:ptLst>
  <dgm:cxnLst>
    <dgm:cxn modelId="{33691D37-596C-4E04-BCC5-40EBA761042B}" type="presOf" srcId="{9B1538D3-14BE-4202-A410-99DC0E5AF96A}" destId="{9C84DDB8-3C57-4254-8201-F2DA6C0B14DF}" srcOrd="0" destOrd="0" presId="urn:microsoft.com/office/officeart/2008/layout/LinedList"/>
    <dgm:cxn modelId="{3DC74C6D-27A6-4C88-8837-84E399676E75}" srcId="{9B1538D3-14BE-4202-A410-99DC0E5AF96A}" destId="{FBBFA140-7130-4ACF-A397-1C164B72147E}" srcOrd="1" destOrd="0" parTransId="{AB9BD9DB-19E9-4EBB-80F5-F815BB92B11D}" sibTransId="{B144F042-6E31-44C1-97A0-0A1DAA678487}"/>
    <dgm:cxn modelId="{DAB3A053-77A7-4D7F-9854-B3782B9E2425}" type="presOf" srcId="{734DF690-D27F-4C8F-87B6-04033460AE03}" destId="{E3D3F58B-A552-4255-8172-3B3ED011F9ED}" srcOrd="0" destOrd="0" presId="urn:microsoft.com/office/officeart/2008/layout/LinedList"/>
    <dgm:cxn modelId="{F74AA778-0703-4CAB-83BF-BBB1FFEA7983}" srcId="{9B1538D3-14BE-4202-A410-99DC0E5AF96A}" destId="{734DF690-D27F-4C8F-87B6-04033460AE03}" srcOrd="0" destOrd="0" parTransId="{12CD296F-CD4D-41D9-BE35-AC52078ECF97}" sibTransId="{627A5A04-A859-4FDC-974C-5F6E28454E74}"/>
    <dgm:cxn modelId="{9BA55687-BAE9-4608-AE5C-491BAD9508F9}" type="presOf" srcId="{FBBFA140-7130-4ACF-A397-1C164B72147E}" destId="{699B1F14-C627-4C02-8F37-DCF6B63527D5}" srcOrd="0" destOrd="0" presId="urn:microsoft.com/office/officeart/2008/layout/LinedList"/>
    <dgm:cxn modelId="{B8588FBB-BBBA-4FB6-9C18-19D137EBA706}" type="presParOf" srcId="{9C84DDB8-3C57-4254-8201-F2DA6C0B14DF}" destId="{EDB4551A-A743-4FA2-93F6-F4E6CA99BCF5}" srcOrd="0" destOrd="0" presId="urn:microsoft.com/office/officeart/2008/layout/LinedList"/>
    <dgm:cxn modelId="{45F0FC85-0529-4B0B-A04E-7B10C987A796}" type="presParOf" srcId="{9C84DDB8-3C57-4254-8201-F2DA6C0B14DF}" destId="{0EEC0073-3DAE-4938-8266-8668CCC0F287}" srcOrd="1" destOrd="0" presId="urn:microsoft.com/office/officeart/2008/layout/LinedList"/>
    <dgm:cxn modelId="{E1712D29-14E1-48E1-BA5E-9E4DA5C22CA0}" type="presParOf" srcId="{0EEC0073-3DAE-4938-8266-8668CCC0F287}" destId="{E3D3F58B-A552-4255-8172-3B3ED011F9ED}" srcOrd="0" destOrd="0" presId="urn:microsoft.com/office/officeart/2008/layout/LinedList"/>
    <dgm:cxn modelId="{F09310DA-3E42-4DE1-B539-2AEF6CBFE811}" type="presParOf" srcId="{0EEC0073-3DAE-4938-8266-8668CCC0F287}" destId="{0201FBAD-582F-47F1-9779-BF8222DE1218}" srcOrd="1" destOrd="0" presId="urn:microsoft.com/office/officeart/2008/layout/LinedList"/>
    <dgm:cxn modelId="{AB52076D-5A9D-4BD7-B269-F206ED2A287C}" type="presParOf" srcId="{9C84DDB8-3C57-4254-8201-F2DA6C0B14DF}" destId="{DDBC5C93-013C-43D3-95E5-44237435E537}" srcOrd="2" destOrd="0" presId="urn:microsoft.com/office/officeart/2008/layout/LinedList"/>
    <dgm:cxn modelId="{27B5095D-3467-4696-8540-9C36C7E6E0EA}" type="presParOf" srcId="{9C84DDB8-3C57-4254-8201-F2DA6C0B14DF}" destId="{927C8EAD-6DA1-406D-BFC3-2D3D5EA965F5}" srcOrd="3" destOrd="0" presId="urn:microsoft.com/office/officeart/2008/layout/LinedList"/>
    <dgm:cxn modelId="{DE22AD93-30F3-4E31-B23F-8FB8D958E77C}" type="presParOf" srcId="{927C8EAD-6DA1-406D-BFC3-2D3D5EA965F5}" destId="{699B1F14-C627-4C02-8F37-DCF6B63527D5}" srcOrd="0" destOrd="0" presId="urn:microsoft.com/office/officeart/2008/layout/LinedList"/>
    <dgm:cxn modelId="{4AA987BA-69D6-46EC-8953-0B62D462D841}" type="presParOf" srcId="{927C8EAD-6DA1-406D-BFC3-2D3D5EA965F5}" destId="{58F1588C-1F60-49A9-B7E6-7B6FBAADA2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4551A-A743-4FA2-93F6-F4E6CA99BCF5}">
      <dsp:nvSpPr>
        <dsp:cNvPr id="0" name=""/>
        <dsp:cNvSpPr/>
      </dsp:nvSpPr>
      <dsp:spPr>
        <a:xfrm>
          <a:off x="0" y="461"/>
          <a:ext cx="619231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D3F58B-A552-4255-8172-3B3ED011F9ED}">
      <dsp:nvSpPr>
        <dsp:cNvPr id="0" name=""/>
        <dsp:cNvSpPr/>
      </dsp:nvSpPr>
      <dsp:spPr>
        <a:xfrm>
          <a:off x="0" y="53415"/>
          <a:ext cx="6192319" cy="1480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</a:t>
          </a:r>
          <a:r>
            <a:rPr lang="en-US" sz="2800" kern="1200" dirty="0"/>
            <a:t>There will be ‘no hard separation’ between the ‘vocational and academic streams.</a:t>
          </a:r>
        </a:p>
      </dsp:txBody>
      <dsp:txXfrm>
        <a:off x="0" y="53415"/>
        <a:ext cx="6192319" cy="1480653"/>
      </dsp:txXfrm>
    </dsp:sp>
    <dsp:sp modelId="{DDBC5C93-013C-43D3-95E5-44237435E537}">
      <dsp:nvSpPr>
        <dsp:cNvPr id="0" name=""/>
        <dsp:cNvSpPr/>
      </dsp:nvSpPr>
      <dsp:spPr>
        <a:xfrm>
          <a:off x="0" y="1481115"/>
          <a:ext cx="619231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9B1F14-C627-4C02-8F37-DCF6B63527D5}">
      <dsp:nvSpPr>
        <dsp:cNvPr id="0" name=""/>
        <dsp:cNvSpPr/>
      </dsp:nvSpPr>
      <dsp:spPr>
        <a:xfrm>
          <a:off x="0" y="1481115"/>
          <a:ext cx="6192319" cy="3244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School students will have 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10 bagless days in a year, 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exposure to a vocation of choice. 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Supplemented by experiential vocational learning from Grades 6 to 8.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Every student will take a fun course that gives a survey and hands on experience of vocational crafts</a:t>
          </a:r>
        </a:p>
      </dsp:txBody>
      <dsp:txXfrm>
        <a:off x="0" y="1481115"/>
        <a:ext cx="6192319" cy="3244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FBC1-3DF7-00E7-6259-9406A96CF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A3A0D2-2411-02B6-709E-4F49B4CCD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191B2-5F83-8B83-C634-4121548A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313B5-2C30-BDB5-9CC6-46444D37C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BB5F2-B41E-5763-871B-5EFD7577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954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754B-36BF-1D73-3153-01D3A55AE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8F0AA-E6B0-3CEC-12C6-385661135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E473D-C1B2-0C62-EAD3-0F260128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F2233-E721-7FF9-0483-C699FE15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57923-3230-1D8E-1E81-815C0DD8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299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94F60-8201-FD95-3972-8491D8279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426E8-22FE-1BAC-3F29-21CF86D1E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D128-2C79-9587-6DA4-774DB066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4D618-5486-24EF-6477-25236988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CC90-B02C-7FCE-0304-7810D0A2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13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3C6D-C1A0-9EB7-F84C-431B4F23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4380A-0EAE-D811-9960-53674194F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7555C-E4BB-1939-0D05-98D7EFC4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02293-5C9B-DB52-4E25-645FFCEE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033F6-34C9-1772-64C9-D3B20C9D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199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B324-3A85-C4B3-492D-1BE35E32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A6EDB-2159-1D3D-1646-9FCF3FD08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4428E-18D0-5DF3-1170-6BCCD38F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D86ED-CADC-8161-95C0-B16D4EEF2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54198-4BE0-9BF6-BCFC-1103131E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1188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C1565-8B1B-D21D-7C73-40D39DC2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AB2B9-EA0A-70DF-3633-8E7FB3EAC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C5395-B46D-E246-DA68-73E50F155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D2F67-3B36-BFA1-4F8C-D61EAF55D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3D21E-28CE-364E-7B4E-89E12AFA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78B53-3744-6DC5-393B-F87F011E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646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2D9D-2D19-A5D0-0A4E-E6E91AD5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4C25D-81E8-346E-77DE-B479E5681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D7CFC-4D5C-B2A5-4CE8-5E618C8F2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7C94C-9DF4-C222-3F7B-C2AAC0C48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3DCE5C-028E-24CC-C0A4-35A3AF730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2BC08-253C-E3E8-4E83-878FEAFE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31CDF0-CFC5-3824-B19B-950451B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AEE951-E729-4815-5007-31CBC702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683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1290-4463-84D0-5F1A-13C8210E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F0AFA-ADEF-2FAB-7B59-3BD2FDBA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75BD5-AAB7-C742-0B2B-820BCC76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A3D9A-FBA3-C85A-FAA9-632E2A46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807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D47ED-1999-7A5C-90D9-836A29962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B8F0A7-56FC-CFB9-0666-19565EE0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CCE3C-6302-D543-18AF-B58AC8AA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540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07935-A05E-8D9C-3123-A57DA8D97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43A98-B812-3384-11B4-8C46066B7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589C5-0538-7A44-6B24-B67950D26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73BBA-4C38-ACC7-F16D-6994F74F6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9AA05-B255-9899-569C-8AC4F470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5BFCF-8905-26BB-9936-6E90ACB6D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26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F20B-75E0-24CC-B342-A65D7EB4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EB4D9-2C2D-DB2F-546F-500ECB129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15566-F509-C4E3-24D4-1AB8E1E81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A640E-5F01-DC4A-34FB-AA4EFB35C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665E2-2089-09FB-D5F5-15E86464A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45312-9954-4AB9-9D9C-FE3714C6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511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52ACF3-4755-5037-44EA-058249E5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A36B5-6365-73DA-66C7-683AD80A6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2C280-DF03-A604-9742-794ECB3BF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D63E7-CEED-4A71-AF9D-DE949E8D2001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96BF7-2116-FDC2-9B67-11B9FA08F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E689B-F55F-A228-80FA-C9C6250B5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69B9E-902C-471A-AEE8-9837BD1D35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454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FCFAD1E-0804-75BD-47A0-C4B7F74F4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3049" y="-1270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EAA66-3E74-60C0-BBA0-4D5651688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643467"/>
            <a:ext cx="5791195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</a:rPr>
              <a:t>EDUCATION IS NOT THE LEARNING OF FACTS BUT THE TRAINING OF THE MIND TO THINK</a:t>
            </a:r>
            <a:endParaRPr lang="en-IN" sz="48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0C94E-9B6B-0B31-A863-09724AE8C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10456334" cy="1578054"/>
          </a:xfrm>
        </p:spPr>
        <p:txBody>
          <a:bodyPr anchor="b">
            <a:normAutofit/>
          </a:bodyPr>
          <a:lstStyle/>
          <a:p>
            <a:pPr algn="l"/>
            <a:r>
              <a:rPr lang="en-US" sz="20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Education exposes children to new ideas and helps them to make a path to a career. The goal of children education is to develops skills, the spirit of competition and enhances personality development.</a:t>
            </a:r>
            <a:endParaRPr lang="en-IN" sz="2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4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45D7B-D7DF-9BFA-96AA-DE6D7EB1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SKILL BASED LEARNING</a:t>
            </a:r>
            <a:endParaRPr lang="en-I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EC999-4917-D07E-5AE1-A6EC751CC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1431042"/>
            <a:ext cx="3927826" cy="3995916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g-r"/>
              </a:rPr>
              <a:t>The teaching of vocational courses from class 6</a:t>
            </a:r>
          </a:p>
          <a:p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g-r"/>
              </a:rPr>
              <a:t>In the form of internships and practical activities</a:t>
            </a:r>
          </a:p>
          <a:p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g-r"/>
              </a:rPr>
              <a:t>every student should at least study one vocational course.</a:t>
            </a:r>
            <a:endParaRPr lang="en-I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2331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6730C-1BB0-40D4-BC9B-0EDD9229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2174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Skills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218A4-34DA-42CF-9CFE-468E2498E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745" y="1868211"/>
            <a:ext cx="4412937" cy="49532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Scientific temper</a:t>
            </a:r>
          </a:p>
          <a:p>
            <a:r>
              <a:rPr lang="en-US" sz="2000" dirty="0"/>
              <a:t>Evidence based thinking</a:t>
            </a:r>
          </a:p>
          <a:p>
            <a:r>
              <a:rPr lang="en-US" sz="2000" dirty="0"/>
              <a:t>Creativity and innovativeness</a:t>
            </a:r>
          </a:p>
          <a:p>
            <a:r>
              <a:rPr lang="en-US" sz="2000" dirty="0"/>
              <a:t>Sense of aesthetics and art</a:t>
            </a:r>
          </a:p>
          <a:p>
            <a:r>
              <a:rPr lang="en-US" sz="2000" dirty="0"/>
              <a:t>Oral and written communication</a:t>
            </a:r>
          </a:p>
          <a:p>
            <a:r>
              <a:rPr lang="en-US" sz="2000" dirty="0"/>
              <a:t>environmental awareness</a:t>
            </a:r>
          </a:p>
          <a:p>
            <a:r>
              <a:rPr lang="en-US" sz="2000" dirty="0"/>
              <a:t>sanitation and hygiene </a:t>
            </a:r>
          </a:p>
          <a:p>
            <a:r>
              <a:rPr lang="en-US" sz="2000" dirty="0"/>
              <a:t>Physical education</a:t>
            </a:r>
          </a:p>
          <a:p>
            <a:r>
              <a:rPr lang="en-US" sz="2000" dirty="0"/>
              <a:t>Fitness</a:t>
            </a:r>
          </a:p>
          <a:p>
            <a:r>
              <a:rPr lang="en-US" sz="2000" dirty="0"/>
              <a:t>Wellness</a:t>
            </a:r>
          </a:p>
          <a:p>
            <a:r>
              <a:rPr lang="en-US" sz="2000" dirty="0"/>
              <a:t>Collaboration and teamwork</a:t>
            </a:r>
          </a:p>
          <a:p>
            <a:r>
              <a:rPr lang="en-US" sz="2000" dirty="0"/>
              <a:t>problem solving and logical reasoning </a:t>
            </a:r>
          </a:p>
          <a:p>
            <a:endParaRPr lang="en-US" sz="1000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9488FD2-E8C7-816C-9EDB-4CEA40B11C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255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667CEC-0B72-C103-9FB1-9697EFB77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14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FA1A5-0860-37A5-59B9-E8512874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/>
              <a:t>BAGLESS DAYS </a:t>
            </a:r>
            <a:endParaRPr lang="en-IN" sz="4000"/>
          </a:p>
        </p:txBody>
      </p:sp>
      <p:cxnSp>
        <p:nvCxnSpPr>
          <p:cNvPr id="27" name="Straight Connector 1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F436FF-69A2-9B41-CAFC-FC2BD52AD7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893679"/>
              </p:ext>
            </p:extLst>
          </p:nvPr>
        </p:nvGraphicFramePr>
        <p:xfrm>
          <a:off x="5155379" y="1065862"/>
          <a:ext cx="6192319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0380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4B9063-EEE2-DF51-31FC-77A2A7B5DD94}"/>
              </a:ext>
            </a:extLst>
          </p:cNvPr>
          <p:cNvSpPr txBox="1"/>
          <p:nvPr/>
        </p:nvSpPr>
        <p:spPr>
          <a:xfrm>
            <a:off x="1047405" y="1014153"/>
            <a:ext cx="9043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INTERNSHIP PROGRAMME</a:t>
            </a:r>
          </a:p>
          <a:p>
            <a:pPr algn="ctr"/>
            <a:r>
              <a:rPr lang="en-US" sz="2800" dirty="0"/>
              <a:t>10 DAYS PROGRAMME  BY VINOBA </a:t>
            </a:r>
          </a:p>
          <a:p>
            <a:pPr algn="ctr"/>
            <a:r>
              <a:rPr lang="en-US" sz="2800" dirty="0"/>
              <a:t>SUMMER AND WINTER VACATION</a:t>
            </a:r>
            <a:endParaRPr lang="en-IN" sz="28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59FA339-4622-2736-DFD9-D925FD744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44" y="2693324"/>
            <a:ext cx="4791407" cy="36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1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C2CA-E7D1-570B-CBC1-2091F6BD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GREEN HOUSE ACTIVITY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DD376-45F7-03C0-745D-DAE715431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MEDICINAL PLANTS</a:t>
            </a: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FF580-D3B7-44F2-A5C8-90157CD76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NUTRI GARDEN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584EBF-034C-C150-A49E-4D1E928E6F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769" y="2627405"/>
            <a:ext cx="5182049" cy="343992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1DF950-50C8-72D5-D338-9EC7A30E56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9" y="2627405"/>
            <a:ext cx="5157786" cy="34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8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A3F95-F127-D5E9-F390-75A8D0791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CARPENTRY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1F6175-936E-5010-9865-9094531EF9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86" b="49961"/>
          <a:stretch/>
        </p:blipFill>
        <p:spPr>
          <a:xfrm>
            <a:off x="752383" y="2180917"/>
            <a:ext cx="4749729" cy="418330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09EB2E-F104-7989-9C70-19F3734AF7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26699" y="2101669"/>
            <a:ext cx="4212918" cy="41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9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5BDFE-6C47-0FAE-08EE-85FAE239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SCHOOL ACTIVITIES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325368-1740-E234-2EC3-9EB5D6E3AA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56" y="2642616"/>
            <a:ext cx="3605784" cy="3605784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91D8842-E27B-867D-2C72-8798E957B9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4496" y="2712056"/>
            <a:ext cx="5614416" cy="34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42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12164AD8-F60A-A433-5B63-3E04F34B7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9564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4">
            <a:extLst>
              <a:ext uri="{FF2B5EF4-FFF2-40B4-BE49-F238E27FC236}">
                <a16:creationId xmlns:a16="http://schemas.microsoft.com/office/drawing/2014/main" id="{17CC25DF-282C-4394-BE8B-65AF27CBE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48C73A-AE67-E168-C895-907E29039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r="10946" b="-1"/>
          <a:stretch/>
        </p:blipFill>
        <p:spPr>
          <a:xfrm>
            <a:off x="6104300" y="321733"/>
            <a:ext cx="5764260" cy="6214534"/>
          </a:xfrm>
          <a:custGeom>
            <a:avLst/>
            <a:gdLst/>
            <a:ahLst/>
            <a:cxnLst/>
            <a:rect l="l" t="t" r="r" b="b"/>
            <a:pathLst>
              <a:path w="5764260" h="6214534">
                <a:moveTo>
                  <a:pt x="0" y="0"/>
                </a:moveTo>
                <a:lnTo>
                  <a:pt x="5764260" y="0"/>
                </a:lnTo>
                <a:lnTo>
                  <a:pt x="5764260" y="2866740"/>
                </a:lnTo>
                <a:lnTo>
                  <a:pt x="2320815" y="6214534"/>
                </a:lnTo>
                <a:lnTo>
                  <a:pt x="0" y="6214534"/>
                </a:lnTo>
                <a:close/>
              </a:path>
            </a:pathLst>
          </a:custGeom>
        </p:spPr>
      </p:pic>
      <p:sp>
        <p:nvSpPr>
          <p:cNvPr id="39" name="Right Triangle 26">
            <a:extLst>
              <a:ext uri="{FF2B5EF4-FFF2-40B4-BE49-F238E27FC236}">
                <a16:creationId xmlns:a16="http://schemas.microsoft.com/office/drawing/2014/main" id="{40B9085C-79A1-4FE2-B2FB-C046881B2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AECC1-66B6-8D27-F5DC-0395BAD9F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74" y="962529"/>
            <a:ext cx="5309083" cy="3588509"/>
          </a:xfrm>
        </p:spPr>
        <p:txBody>
          <a:bodyPr anchor="b">
            <a:normAutofit/>
          </a:bodyPr>
          <a:lstStyle/>
          <a:p>
            <a:pPr algn="r"/>
            <a:r>
              <a:rPr lang="en-IN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INTEGRATION OF VOCATIONAL AND SKILL-BASED TRAINING INTO THE EDUCATION SYSTEM</a:t>
            </a:r>
            <a:endParaRPr lang="en-I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42081-6458-E074-E292-B974D319E4B9}"/>
              </a:ext>
            </a:extLst>
          </p:cNvPr>
          <p:cNvSpPr txBox="1"/>
          <p:nvPr/>
        </p:nvSpPr>
        <p:spPr>
          <a:xfrm>
            <a:off x="812800" y="5001170"/>
            <a:ext cx="5309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PRESENTATION BY :</a:t>
            </a:r>
          </a:p>
          <a:p>
            <a:r>
              <a:rPr lang="en-US" sz="2000" dirty="0"/>
              <a:t>BABITA SHARMA ( SCIENCE FACULTY , BPS PILANI)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40393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EDCC9-EF02-7C93-9B4E-8C9BD4A6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20" y="1396686"/>
            <a:ext cx="415354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Vocational education in NEP</a:t>
            </a:r>
            <a:endParaRPr lang="en-IN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499F-9030-99E6-5D37-70A944DD8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US" dirty="0"/>
              <a:t> by 2025, </a:t>
            </a:r>
          </a:p>
          <a:p>
            <a:r>
              <a:rPr lang="en-US" dirty="0"/>
              <a:t>Vocational exposure through school and higher education.</a:t>
            </a:r>
          </a:p>
          <a:p>
            <a:r>
              <a:rPr lang="en-US" dirty="0"/>
              <a:t> Every child is supposed to learn at least one vocation and be exposed to several more.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46915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F95FA-B5FE-D1D4-43D1-8496FA3A0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2333297"/>
            <a:ext cx="6197600" cy="3843666"/>
          </a:xfrm>
        </p:spPr>
        <p:txBody>
          <a:bodyPr>
            <a:normAutofit/>
          </a:bodyPr>
          <a:lstStyle/>
          <a:p>
            <a:r>
              <a:rPr lang="en-IN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dirty="0"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NEP emphasizes the </a:t>
            </a:r>
          </a:p>
          <a:p>
            <a:r>
              <a:rPr lang="en-IN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dirty="0"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mportance of teaching a wider range of subjects</a:t>
            </a:r>
          </a:p>
          <a:p>
            <a:r>
              <a:rPr lang="en-IN" dirty="0"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N" dirty="0"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rts, sports, and vocational skills, in addition to traditional academic subjects. </a:t>
            </a:r>
          </a:p>
          <a:p>
            <a:r>
              <a:rPr lang="en-IN" dirty="0"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To provide a more flexible and diverse range of educational pathways.</a:t>
            </a:r>
            <a:endParaRPr lang="en-I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2000" dirty="0"/>
          </a:p>
        </p:txBody>
      </p:sp>
      <p:pic>
        <p:nvPicPr>
          <p:cNvPr id="5" name="Picture 4" descr="Toy plastic numbers">
            <a:extLst>
              <a:ext uri="{FF2B5EF4-FFF2-40B4-BE49-F238E27FC236}">
                <a16:creationId xmlns:a16="http://schemas.microsoft.com/office/drawing/2014/main" id="{0BEB3935-77EE-B3BB-8C30-2DC26DF9D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2" r="2406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A795A-E746-2E3F-DA57-45806A74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262996"/>
            <a:ext cx="7683500" cy="1807305"/>
          </a:xfrm>
        </p:spPr>
        <p:txBody>
          <a:bodyPr>
            <a:normAutofit/>
          </a:bodyPr>
          <a:lstStyle/>
          <a:p>
            <a:r>
              <a:rPr lang="en-US" dirty="0"/>
              <a:t>EMPHASIS ON NON-ACADEMIC SUBJECTS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65049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5CDD-4AA8-A22E-DB04-C9926F44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74072"/>
            <a:ext cx="3351212" cy="673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 LAKE</a:t>
            </a:r>
            <a:endParaRPr lang="en-IN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B5D3C-7552-674D-3B24-C4A9CE3E2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39CD-0370-CAB2-2E86-D42DB0EFA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5" y="2876203"/>
            <a:ext cx="5536276" cy="33084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D4EA3276-CB1F-5C5E-F6FB-B6DA054C30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r="20812"/>
          <a:stretch>
            <a:fillRect/>
          </a:stretch>
        </p:blipFill>
        <p:spPr>
          <a:xfrm>
            <a:off x="839788" y="2057400"/>
            <a:ext cx="3331721" cy="32294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015B8-46AB-9C93-7973-30D247C77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620" y="374072"/>
            <a:ext cx="4514850" cy="22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2B62E9F3-40E2-CB95-EF55-75E80F916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r="19022" b="-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group of people sitting on a fountai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B1B74421-18CA-FB2D-0653-5ADE4681D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2" b="67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12099BD6-8D3F-102B-0AF8-14E3DB0D7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3" r="17070" b="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37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BBF82C3-A43A-DDEE-ECC8-569435080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5" t="28610" r="50704" b="21569"/>
          <a:stretch/>
        </p:blipFill>
        <p:spPr>
          <a:xfrm>
            <a:off x="249381" y="512759"/>
            <a:ext cx="11371811" cy="605675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9B4BC0-9AA3-499C-95DD-162E8354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6" y="188483"/>
            <a:ext cx="8673427" cy="10489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sng" dirty="0"/>
              <a:t>Birla Public </a:t>
            </a:r>
            <a:r>
              <a:rPr lang="en-US" sz="3200" b="1" u="sng" dirty="0" err="1"/>
              <a:t>School,Pilani</a:t>
            </a:r>
            <a:br>
              <a:rPr lang="en-IN" sz="3200" dirty="0"/>
            </a:br>
            <a:r>
              <a:rPr lang="en-US" sz="3200" b="1" u="sng" dirty="0"/>
              <a:t>Annual Curriculum Plan for the session 2022-23</a:t>
            </a:r>
            <a:br>
              <a:rPr lang="en-IN" sz="1600" dirty="0"/>
            </a:br>
            <a:r>
              <a:rPr lang="en-US" sz="1600" b="1" dirty="0"/>
              <a:t> </a:t>
            </a:r>
            <a:br>
              <a:rPr lang="en-IN" sz="1600" dirty="0"/>
            </a:br>
            <a:endParaRPr lang="en-IN" sz="16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A2C023D-5633-4AA7-B248-94869CA52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972587"/>
              </p:ext>
            </p:extLst>
          </p:nvPr>
        </p:nvGraphicFramePr>
        <p:xfrm>
          <a:off x="261938" y="1475635"/>
          <a:ext cx="11590337" cy="4837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226">
                  <a:extLst>
                    <a:ext uri="{9D8B030D-6E8A-4147-A177-3AD203B41FA5}">
                      <a16:colId xmlns:a16="http://schemas.microsoft.com/office/drawing/2014/main" val="3231795408"/>
                    </a:ext>
                  </a:extLst>
                </a:gridCol>
                <a:gridCol w="1630726">
                  <a:extLst>
                    <a:ext uri="{9D8B030D-6E8A-4147-A177-3AD203B41FA5}">
                      <a16:colId xmlns:a16="http://schemas.microsoft.com/office/drawing/2014/main" val="2156697306"/>
                    </a:ext>
                  </a:extLst>
                </a:gridCol>
                <a:gridCol w="2761690">
                  <a:extLst>
                    <a:ext uri="{9D8B030D-6E8A-4147-A177-3AD203B41FA5}">
                      <a16:colId xmlns:a16="http://schemas.microsoft.com/office/drawing/2014/main" val="2460470366"/>
                    </a:ext>
                  </a:extLst>
                </a:gridCol>
                <a:gridCol w="1630726">
                  <a:extLst>
                    <a:ext uri="{9D8B030D-6E8A-4147-A177-3AD203B41FA5}">
                      <a16:colId xmlns:a16="http://schemas.microsoft.com/office/drawing/2014/main" val="269240691"/>
                    </a:ext>
                  </a:extLst>
                </a:gridCol>
                <a:gridCol w="1205057">
                  <a:extLst>
                    <a:ext uri="{9D8B030D-6E8A-4147-A177-3AD203B41FA5}">
                      <a16:colId xmlns:a16="http://schemas.microsoft.com/office/drawing/2014/main" val="3588779493"/>
                    </a:ext>
                  </a:extLst>
                </a:gridCol>
                <a:gridCol w="3548912">
                  <a:extLst>
                    <a:ext uri="{9D8B030D-6E8A-4147-A177-3AD203B41FA5}">
                      <a16:colId xmlns:a16="http://schemas.microsoft.com/office/drawing/2014/main" val="2990476964"/>
                    </a:ext>
                  </a:extLst>
                </a:gridCol>
              </a:tblGrid>
              <a:tr h="6313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Months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Lessons /Topics Covered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Learning Objectives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will be able to: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Suggested Activities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Assessments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Expected Learning Outcomes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are able to: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extLst>
                  <a:ext uri="{0D108BD9-81ED-4DB2-BD59-A6C34878D82A}">
                    <a16:rowId xmlns:a16="http://schemas.microsoft.com/office/drawing/2014/main" val="3018735986"/>
                  </a:ext>
                </a:extLst>
              </a:tr>
              <a:tr h="42057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LIFE PROCESSES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(a) Autotrophic nutrition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(b) Heterotrophic nutrition Nutrition in human beings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-develop the concept of life processes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explain the steps in the process of photosynthesis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compare and contrast the steps of opening and closing of stomata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identify the type of heterotrophic nutrition in living organisms on the basis of their features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-arrange/sequentially all the steps of digestion of food in human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to draw labelled diagram of human digestive system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Experiment: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Preparing a temporary mount of a leaf peel to show stomata.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draw well labeled diagram of human alimentary canal on a piece of chart paper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MCQs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 and paper test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arrive at the meaning of autotrophic nutrition (photosynthesis)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compare and contrast the steps of opening and closing of stomata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investigate the impact of environment on opening and closing of stomata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identify the type of heterotrophic nutrition in living organisms on the basis of their features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develop the definition of digestion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evolve the meaning &amp; function of enzyme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arrange/sequentially all the steps of digestion of food in human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draw labelled diagram of human digestive system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/>
                </a:tc>
                <a:extLst>
                  <a:ext uri="{0D108BD9-81ED-4DB2-BD59-A6C34878D82A}">
                    <a16:rowId xmlns:a16="http://schemas.microsoft.com/office/drawing/2014/main" val="2478250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2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E793E-9D7B-19EF-DEBF-EC892D51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11" y="1359024"/>
            <a:ext cx="5558489" cy="1325563"/>
          </a:xfrm>
        </p:spPr>
        <p:txBody>
          <a:bodyPr>
            <a:normAutofit/>
          </a:bodyPr>
          <a:lstStyle/>
          <a:p>
            <a:r>
              <a:rPr lang="en-US" dirty="0"/>
              <a:t>Formation of NCIVE</a:t>
            </a:r>
            <a:endParaRPr lang="en-I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B2310-1B62-C897-D521-C934C332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11" y="3214760"/>
            <a:ext cx="5558489" cy="2695575"/>
          </a:xfrm>
        </p:spPr>
        <p:txBody>
          <a:bodyPr>
            <a:normAutofit/>
          </a:bodyPr>
          <a:lstStyle/>
          <a:p>
            <a:r>
              <a:rPr lang="en-US" dirty="0"/>
              <a:t>MHRD will constitute National committee for integration of vocational education consisting of experts in vocational education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6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573</Words>
  <Application>Microsoft Office PowerPoint</Application>
  <PresentationFormat>Widescreen</PresentationFormat>
  <Paragraphs>85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inherit</vt:lpstr>
      <vt:lpstr>Roboto</vt:lpstr>
      <vt:lpstr>sg-r</vt:lpstr>
      <vt:lpstr>Times New Roman</vt:lpstr>
      <vt:lpstr>Office Theme</vt:lpstr>
      <vt:lpstr>EDUCATION IS NOT THE LEARNING OF FACTS BUT THE TRAINING OF THE MIND TO THINK</vt:lpstr>
      <vt:lpstr>INTEGRATION OF VOCATIONAL AND SKILL-BASED TRAINING INTO THE EDUCATION SYSTEM</vt:lpstr>
      <vt:lpstr>Vocational education in NEP</vt:lpstr>
      <vt:lpstr>EMPHASIS ON NON-ACADEMIC SUBJECTS</vt:lpstr>
      <vt:lpstr>BIO LAKE</vt:lpstr>
      <vt:lpstr>PowerPoint Presentation</vt:lpstr>
      <vt:lpstr>PowerPoint Presentation</vt:lpstr>
      <vt:lpstr>Birla Public School,Pilani Annual Curriculum Plan for the session 2022-23   </vt:lpstr>
      <vt:lpstr>Formation of NCIVE</vt:lpstr>
      <vt:lpstr>SKILL BASED LEARNING</vt:lpstr>
      <vt:lpstr>Skills</vt:lpstr>
      <vt:lpstr>BAGLESS DAYS </vt:lpstr>
      <vt:lpstr>PowerPoint Presentation</vt:lpstr>
      <vt:lpstr>GREEN HOUSE ACTIVITY</vt:lpstr>
      <vt:lpstr>CARPENTRY</vt:lpstr>
      <vt:lpstr>SCHOOL ACTIVITIES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INTEGRATION OF VOCATIONAL AND SKILL-BASED TRAINING INTO THE EDUCATION SYSTEM</dc:title>
  <dc:creator>Babs Sharma</dc:creator>
  <cp:lastModifiedBy>Babs Sharma</cp:lastModifiedBy>
  <cp:revision>3</cp:revision>
  <dcterms:created xsi:type="dcterms:W3CDTF">2023-02-13T14:03:41Z</dcterms:created>
  <dcterms:modified xsi:type="dcterms:W3CDTF">2023-02-23T14:50:05Z</dcterms:modified>
</cp:coreProperties>
</file>