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7" r:id="rId3"/>
    <p:sldId id="258" r:id="rId4"/>
    <p:sldId id="259" r:id="rId5"/>
    <p:sldId id="262" r:id="rId6"/>
    <p:sldId id="265" r:id="rId7"/>
    <p:sldId id="267" r:id="rId8"/>
    <p:sldId id="261" r:id="rId9"/>
    <p:sldId id="263" r:id="rId10"/>
    <p:sldId id="264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tmanirbhar bharat abhiyan, self reliant india, make in india, posters for  the wall • posters vacation, panorama, bombay | myloview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28600"/>
            <a:ext cx="84582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Entrepreneurship Education and NEP 2020</a:t>
            </a:r>
            <a:endParaRPr kumimoji="0" lang="en-US" sz="48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5562600"/>
            <a:ext cx="8610600" cy="1524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Journey towards </a:t>
            </a:r>
            <a:r>
              <a:rPr kumimoji="0" lang="en-US" sz="4000" b="0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Atmanirbhar</a:t>
            </a:r>
            <a:r>
              <a:rPr kumimoji="0" lang="en-US" sz="40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Bharat </a:t>
            </a:r>
            <a:r>
              <a:rPr kumimoji="0" lang="en-US" sz="4000" b="0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Abhiyan</a:t>
            </a:r>
            <a:r>
              <a:rPr kumimoji="0" lang="en-US" sz="40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1"/>
            <a:ext cx="8763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Action Points ( Specific Measures ) to develop Entrepreneurial skill among students 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     </a:t>
            </a:r>
            <a:r>
              <a:rPr lang="en-US" sz="2800" dirty="0" smtClean="0">
                <a:solidFill>
                  <a:srgbClr val="00B050"/>
                </a:solidFill>
              </a:rPr>
              <a:t>Middle Stage – Grade 6</a:t>
            </a:r>
            <a:r>
              <a:rPr lang="en-US" sz="2800" baseline="30000" dirty="0" smtClean="0">
                <a:solidFill>
                  <a:srgbClr val="00B050"/>
                </a:solidFill>
              </a:rPr>
              <a:t>th</a:t>
            </a:r>
            <a:r>
              <a:rPr lang="en-US" sz="2800" dirty="0" smtClean="0">
                <a:solidFill>
                  <a:srgbClr val="00B050"/>
                </a:solidFill>
              </a:rPr>
              <a:t> To 8Th 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300" dirty="0" smtClean="0">
                <a:solidFill>
                  <a:srgbClr val="0070C0"/>
                </a:solidFill>
              </a:rPr>
              <a:t>Mindset Change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Piggy Bank  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Minimum 2 hours in a week for Tinkering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Meeting with Entrepreneur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Hands on Experience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Bag less Day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Field Visit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Financial Literacy Program 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Internship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Celebration of National Innovation and National Entrepreneur Day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Fun activities and Innovation Club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Students enrichment program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Socio- economic innovation challenge program</a:t>
            </a:r>
          </a:p>
          <a:p>
            <a:pPr marL="342900" indent="-342900">
              <a:buAutoNum type="arabicPeriod" startAt="2"/>
            </a:pPr>
            <a:r>
              <a:rPr lang="en-US" sz="2300" dirty="0" smtClean="0">
                <a:solidFill>
                  <a:srgbClr val="0070C0"/>
                </a:solidFill>
              </a:rPr>
              <a:t>Business Quiz/ SHARK TANK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endParaRPr lang="en-US" sz="2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marL="342900" indent="-342900"/>
            <a:r>
              <a:rPr lang="en-US" u="sng" dirty="0" smtClean="0">
                <a:solidFill>
                  <a:srgbClr val="FF0000"/>
                </a:solidFill>
              </a:rPr>
              <a:t>Mindset Change</a:t>
            </a:r>
          </a:p>
        </p:txBody>
      </p:sp>
      <p:pic>
        <p:nvPicPr>
          <p:cNvPr id="2052" name="Picture 4" descr="C:\Users\bps020069\Desktop\download (3)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371600"/>
            <a:ext cx="2562225" cy="2000250"/>
          </a:xfrm>
          <a:prstGeom prst="rect">
            <a:avLst/>
          </a:prstGeom>
          <a:noFill/>
        </p:spPr>
      </p:pic>
      <p:pic>
        <p:nvPicPr>
          <p:cNvPr id="2053" name="Picture 5" descr="C:\Users\bps020069\Desktop\download (4)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962400"/>
            <a:ext cx="2419350" cy="2286000"/>
          </a:xfrm>
          <a:prstGeom prst="rect">
            <a:avLst/>
          </a:prstGeom>
          <a:noFill/>
        </p:spPr>
      </p:pic>
      <p:pic>
        <p:nvPicPr>
          <p:cNvPr id="2054" name="Picture 6" descr="C:\Users\bps020069\Desktop\download (5)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4114800"/>
            <a:ext cx="2971800" cy="2286000"/>
          </a:xfrm>
          <a:prstGeom prst="rect">
            <a:avLst/>
          </a:prstGeom>
          <a:noFill/>
        </p:spPr>
      </p:pic>
      <p:pic>
        <p:nvPicPr>
          <p:cNvPr id="2055" name="Picture 7" descr="C:\Users\bps020069\Desktop\download (6).jfif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38200" y="1219200"/>
            <a:ext cx="2590800" cy="2209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71600" y="3505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/>
              <a:t>Parents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3429000"/>
            <a:ext cx="131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400" b="1" dirty="0" smtClean="0"/>
              <a:t>Students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6324600"/>
            <a:ext cx="1175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400" b="1" dirty="0" smtClean="0"/>
              <a:t>Teacher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6396335"/>
            <a:ext cx="1105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/>
              <a:t>Society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399" y="609600"/>
            <a:ext cx="88392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>
                <a:solidFill>
                  <a:srgbClr val="FF0000"/>
                </a:solidFill>
              </a:rPr>
              <a:t>Piggy Bank  </a:t>
            </a:r>
          </a:p>
          <a:p>
            <a:pPr algn="ctr"/>
            <a:r>
              <a:rPr lang="en-IN" sz="3600" dirty="0" smtClean="0">
                <a:solidFill>
                  <a:srgbClr val="0070C0"/>
                </a:solidFill>
              </a:rPr>
              <a:t>To Develop saving habit among the children from the early childhood </a:t>
            </a:r>
            <a:endParaRPr lang="en-US" sz="3600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C:\Users\bps020069\Desktop\download (7)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895600"/>
            <a:ext cx="4114800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52600"/>
            <a:ext cx="79141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/>
              <a:t>Tinkering has recently been introduced into the educational field as a potential driver of creativity, excitement, and innovation in learning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838200"/>
            <a:ext cx="80602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Minimum 2 hours in a week for Tinkering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83058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solidFill>
                  <a:srgbClr val="FF0000"/>
                </a:solidFill>
              </a:rPr>
              <a:t>Meeting with Entrepreneur</a:t>
            </a:r>
          </a:p>
          <a:p>
            <a:endParaRPr lang="en-IN" sz="3600" dirty="0" smtClean="0">
              <a:solidFill>
                <a:srgbClr val="FF0000"/>
              </a:solidFill>
            </a:endParaRPr>
          </a:p>
          <a:p>
            <a:r>
              <a:rPr lang="en-IN" sz="3600" dirty="0" smtClean="0">
                <a:solidFill>
                  <a:srgbClr val="00B050"/>
                </a:solidFill>
              </a:rPr>
              <a:t>Name any hostel /Academic block on the name of any entrepreneur</a:t>
            </a:r>
            <a:endParaRPr lang="en-US" sz="3600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  <p:pic>
        <p:nvPicPr>
          <p:cNvPr id="2050" name="Picture 2" descr="Image result for Meeting with Entrepreneurs. Size: 264 x 169. Source: pxhere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3505200"/>
            <a:ext cx="4949371" cy="3352800"/>
          </a:xfrm>
          <a:prstGeom prst="rect">
            <a:avLst/>
          </a:prstGeom>
          <a:noFill/>
        </p:spPr>
      </p:pic>
      <p:pic>
        <p:nvPicPr>
          <p:cNvPr id="2052" name="Picture 4" descr="Image result for industry visit to students 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429000"/>
            <a:ext cx="4191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609600"/>
            <a:ext cx="57672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>
                <a:solidFill>
                  <a:srgbClr val="FF0000"/>
                </a:solidFill>
              </a:rPr>
              <a:t>Hands on Experience</a:t>
            </a:r>
          </a:p>
          <a:p>
            <a:endParaRPr lang="en-US" dirty="0"/>
          </a:p>
        </p:txBody>
      </p:sp>
      <p:pic>
        <p:nvPicPr>
          <p:cNvPr id="27650" name="Picture 2" descr="Image result for image of metal craft  of students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28800"/>
            <a:ext cx="3733800" cy="2057400"/>
          </a:xfrm>
          <a:prstGeom prst="rect">
            <a:avLst/>
          </a:prstGeom>
          <a:noFill/>
        </p:spPr>
      </p:pic>
      <p:pic>
        <p:nvPicPr>
          <p:cNvPr id="27652" name="Picture 4" descr="Image result for image of wood craft  of students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828800"/>
            <a:ext cx="3429000" cy="2095500"/>
          </a:xfrm>
          <a:prstGeom prst="rect">
            <a:avLst/>
          </a:prstGeom>
          <a:noFill/>
        </p:spPr>
      </p:pic>
      <p:pic>
        <p:nvPicPr>
          <p:cNvPr id="27654" name="Picture 6" descr="Image result for image of cley modeling  of students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648200"/>
            <a:ext cx="3657600" cy="1704976"/>
          </a:xfrm>
          <a:prstGeom prst="rect">
            <a:avLst/>
          </a:prstGeom>
          <a:noFill/>
        </p:spPr>
      </p:pic>
      <p:pic>
        <p:nvPicPr>
          <p:cNvPr id="27656" name="Picture 8" descr="Image result for image of gardening  of students 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4495800"/>
            <a:ext cx="3962400" cy="17145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600200" y="3962400"/>
            <a:ext cx="1242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Metal Craft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5943600" y="3962400"/>
            <a:ext cx="132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Wood Craft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6324600"/>
            <a:ext cx="162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Clay Modelling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6324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Gardening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762000"/>
            <a:ext cx="440409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u="sng" dirty="0" err="1" smtClean="0">
                <a:solidFill>
                  <a:srgbClr val="FF0000"/>
                </a:solidFill>
              </a:rPr>
              <a:t>Bagless</a:t>
            </a:r>
            <a:r>
              <a:rPr lang="en-US" sz="6600" u="sng" dirty="0" smtClean="0">
                <a:solidFill>
                  <a:srgbClr val="FF0000"/>
                </a:solidFill>
              </a:rPr>
              <a:t> Day</a:t>
            </a:r>
          </a:p>
          <a:p>
            <a:endParaRPr lang="en-US" dirty="0"/>
          </a:p>
        </p:txBody>
      </p:sp>
      <p:pic>
        <p:nvPicPr>
          <p:cNvPr id="28674" name="Picture 2" descr="The Smart Bagless Scho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819400"/>
            <a:ext cx="3095625" cy="1714500"/>
          </a:xfrm>
          <a:prstGeom prst="rect">
            <a:avLst/>
          </a:prstGeom>
          <a:noFill/>
        </p:spPr>
      </p:pic>
      <p:pic>
        <p:nvPicPr>
          <p:cNvPr id="28676" name="Picture 4" descr="Image result for bagless day students activities based on entrepreneu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819400"/>
            <a:ext cx="3124200" cy="1790700"/>
          </a:xfrm>
          <a:prstGeom prst="rect">
            <a:avLst/>
          </a:prstGeom>
          <a:noFill/>
        </p:spPr>
      </p:pic>
      <p:pic>
        <p:nvPicPr>
          <p:cNvPr id="28678" name="Picture 6" descr="Image result for bagless day students activities based on entrepreneu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2895600"/>
            <a:ext cx="2667000" cy="1619251"/>
          </a:xfrm>
          <a:prstGeom prst="rect">
            <a:avLst/>
          </a:prstGeom>
          <a:noFill/>
        </p:spPr>
      </p:pic>
      <p:pic>
        <p:nvPicPr>
          <p:cNvPr id="28680" name="Picture 8" descr="Image result for bagless day students activities based on entrepreneu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572000"/>
            <a:ext cx="4267200" cy="2057400"/>
          </a:xfrm>
          <a:prstGeom prst="rect">
            <a:avLst/>
          </a:prstGeom>
          <a:noFill/>
        </p:spPr>
      </p:pic>
      <p:pic>
        <p:nvPicPr>
          <p:cNvPr id="28682" name="Picture 10" descr="Image result for bagless day students activities based on entrepreneu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4800600"/>
            <a:ext cx="4648200" cy="171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"/>
            <a:ext cx="6858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>
                <a:solidFill>
                  <a:srgbClr val="FF0000"/>
                </a:solidFill>
              </a:rPr>
              <a:t>Field Visit &amp; Financial Literacy Program </a:t>
            </a:r>
          </a:p>
          <a:p>
            <a:r>
              <a:rPr lang="en-IN" sz="2800" dirty="0" smtClean="0">
                <a:solidFill>
                  <a:srgbClr val="0070C0"/>
                </a:solidFill>
              </a:rPr>
              <a:t>1.Picnic</a:t>
            </a:r>
          </a:p>
          <a:p>
            <a:r>
              <a:rPr lang="en-IN" sz="2800" dirty="0" smtClean="0">
                <a:solidFill>
                  <a:srgbClr val="0070C0"/>
                </a:solidFill>
              </a:rPr>
              <a:t>2.Tour and Trekkin</a:t>
            </a:r>
            <a:r>
              <a:rPr lang="en-IN" sz="2800" u="sng" dirty="0" smtClean="0">
                <a:solidFill>
                  <a:srgbClr val="0070C0"/>
                </a:solidFill>
              </a:rPr>
              <a:t>g</a:t>
            </a:r>
          </a:p>
          <a:p>
            <a:r>
              <a:rPr lang="en-IN" sz="2800" dirty="0" smtClean="0">
                <a:solidFill>
                  <a:srgbClr val="0070C0"/>
                </a:solidFill>
              </a:rPr>
              <a:t>3.Preparing canteen and mess budget</a:t>
            </a:r>
            <a:endParaRPr lang="en-US" sz="2800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29698" name="AutoShape 2" descr="Image result for images of feild visit of students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0" name="AutoShape 4" descr="Image result for images of feild visit of students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4" name="AutoShape 8" descr="Image result for images of feild visit of students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6" name="AutoShape 10" descr="Image result for images of feild visit of students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08" name="Picture 12" descr="Study says common admissions practice -- measuring 'demonstrate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67200"/>
            <a:ext cx="4419600" cy="2590800"/>
          </a:xfrm>
          <a:prstGeom prst="rect">
            <a:avLst/>
          </a:prstGeom>
          <a:noFill/>
        </p:spPr>
      </p:pic>
      <p:pic>
        <p:nvPicPr>
          <p:cNvPr id="29710" name="Picture 14" descr="Image result for images of feild visit of students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343400"/>
            <a:ext cx="3352800" cy="2247900"/>
          </a:xfrm>
          <a:prstGeom prst="rect">
            <a:avLst/>
          </a:prstGeom>
          <a:noFill/>
        </p:spPr>
      </p:pic>
      <p:pic>
        <p:nvPicPr>
          <p:cNvPr id="29712" name="Picture 16" descr="Students Industry Visi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4267200"/>
            <a:ext cx="47244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610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 smtClean="0">
                <a:solidFill>
                  <a:srgbClr val="FF0000"/>
                </a:solidFill>
              </a:rPr>
              <a:t>Internship</a:t>
            </a:r>
          </a:p>
          <a:p>
            <a:pPr algn="ctr"/>
            <a:endParaRPr lang="en-IN" sz="4800" dirty="0" smtClean="0">
              <a:solidFill>
                <a:srgbClr val="FF0000"/>
              </a:solidFill>
            </a:endParaRPr>
          </a:p>
          <a:p>
            <a:pPr algn="just"/>
            <a:r>
              <a:rPr lang="en-IN" sz="4800" dirty="0" smtClean="0">
                <a:solidFill>
                  <a:srgbClr val="FF0000"/>
                </a:solidFill>
              </a:rPr>
              <a:t>BPS have already planed students internship program with VINOBA (Old Boys Association)on summer and winter vacation</a:t>
            </a:r>
          </a:p>
          <a:p>
            <a:pPr algn="ctr"/>
            <a:endParaRPr lang="en-US" sz="48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8382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4800" u="sng" dirty="0" smtClean="0">
                <a:solidFill>
                  <a:srgbClr val="FF0000"/>
                </a:solidFill>
              </a:rPr>
              <a:t>SHARK TANK</a:t>
            </a:r>
          </a:p>
          <a:p>
            <a:pPr algn="ctr"/>
            <a:r>
              <a:rPr lang="en-IN" sz="4800" u="sng" dirty="0" smtClean="0">
                <a:solidFill>
                  <a:srgbClr val="FF0000"/>
                </a:solidFill>
              </a:rPr>
              <a:t>To Conduct Business Quiz</a:t>
            </a:r>
            <a:endParaRPr lang="en-US" u="sng" dirty="0"/>
          </a:p>
        </p:txBody>
      </p:sp>
      <p:sp>
        <p:nvSpPr>
          <p:cNvPr id="1026" name="AutoShape 2" descr="Shark Tank India Triggers Memes On Social M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Shark Tank India Triggers Memes On Social M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Users\bps020069\Desktop\download (9)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200400"/>
            <a:ext cx="63246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6868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The National Education Policy 2020 has a big focus on innovation as a tool for revamping the educational system.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 The need for quality improvement in the curriculum and the desire to equip students.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 with 21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century competency skills has brought innovation at the core of the educational ecosystem.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 Hence, school culture that support innovation should be developed and encouraged extensively.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 CBSE along with the Ministry of Education’s Innovation Cell has developed guidelines for schools for promotion of Innovation and Entrepreneurial skills in students.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 Titled </a:t>
            </a:r>
            <a:r>
              <a:rPr lang="en-US" sz="2800" b="1" dirty="0" smtClean="0"/>
              <a:t>‘National Innovation and Entrepreneurship Promotion Policy (NIEPP)’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Thank You Images – Browse 217,514 Stock Photos, Vectors, and Video | Adobe  Sto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28800"/>
            <a:ext cx="8458200" cy="3219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763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600" dirty="0" smtClean="0"/>
              <a:t>The world is undergoing rapid changes in knowledge landscape.</a:t>
            </a:r>
          </a:p>
          <a:p>
            <a:pPr algn="just">
              <a:buFont typeface="Arial" pitchFamily="34" charset="0"/>
              <a:buChar char="•"/>
            </a:pPr>
            <a:r>
              <a:rPr lang="en-US" sz="2600" dirty="0" smtClean="0"/>
              <a:t> With various dramatic scientific and technological advances, the kind of jobs that will become mainstream in future is difficult to predict.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00B050"/>
                </a:solidFill>
              </a:rPr>
              <a:t>young students will need key skills like creativity, innovation, empathy, problem solving, team work, strategic thinking, </a:t>
            </a:r>
            <a:r>
              <a:rPr lang="en-US" sz="2600" dirty="0" smtClean="0">
                <a:solidFill>
                  <a:srgbClr val="FF0000"/>
                </a:solidFill>
              </a:rPr>
              <a:t>entrepreneurship as well as learning to accept failures as a part of their development process.</a:t>
            </a:r>
          </a:p>
          <a:p>
            <a:pPr algn="just">
              <a:buFont typeface="Arial" pitchFamily="34" charset="0"/>
              <a:buChar char="•"/>
            </a:pPr>
            <a:r>
              <a:rPr lang="en-US" sz="2600" dirty="0" smtClean="0"/>
              <a:t>we have to instill a culture of innovation and entrepreneurship in our education system beginning from the school level itself.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600" dirty="0" smtClean="0"/>
              <a:t>An innovation and entrepreneurship focused education will play a central role in developing crucial life skills and prepare students for a life beyond classrooms.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0"/>
            <a:ext cx="8915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As per </a:t>
            </a:r>
            <a:r>
              <a:rPr lang="en-US" sz="3200" dirty="0" smtClean="0">
                <a:solidFill>
                  <a:srgbClr val="FF0000"/>
                </a:solidFill>
              </a:rPr>
              <a:t>NEP 2020 Part IV ( Making It Happen ) Chapter 26 : Financing : Affordable and Quality education for all-</a:t>
            </a:r>
          </a:p>
          <a:p>
            <a:endParaRPr lang="en-US" sz="3200" dirty="0" smtClean="0"/>
          </a:p>
          <a:p>
            <a:r>
              <a:rPr lang="en-US" sz="3200" dirty="0" smtClean="0"/>
              <a:t>NEP 2020 has strongly recommended that Government ( Both Center and State ) must </a:t>
            </a:r>
            <a:r>
              <a:rPr lang="en-US" sz="3200" dirty="0" smtClean="0">
                <a:solidFill>
                  <a:srgbClr val="FF0000"/>
                </a:solidFill>
              </a:rPr>
              <a:t>invest  6% of GDP on Education</a:t>
            </a:r>
            <a:r>
              <a:rPr lang="en-US" sz="32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Government  spending on Education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Capture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09600"/>
            <a:ext cx="9144000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India has become 5</a:t>
            </a:r>
            <a:r>
              <a:rPr lang="en-US" baseline="30000" dirty="0" smtClean="0"/>
              <a:t>th</a:t>
            </a:r>
            <a:r>
              <a:rPr lang="en-US" dirty="0" smtClean="0"/>
              <a:t> largest economy</a:t>
            </a:r>
            <a:br>
              <a:rPr lang="en-US" dirty="0" smtClean="0"/>
            </a:br>
            <a:r>
              <a:rPr lang="en-US" dirty="0" smtClean="0"/>
              <a:t>in the world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 </a:t>
            </a:r>
            <a:r>
              <a:rPr lang="en-US" sz="1800" dirty="0" smtClean="0"/>
              <a:t>India's GDP is currently $3.6      </a:t>
            </a:r>
          </a:p>
          <a:p>
            <a:r>
              <a:rPr lang="en-US" sz="1800" dirty="0" smtClean="0"/>
              <a:t> trillion ( 3% of GDP Spend on Education</a:t>
            </a:r>
            <a:r>
              <a:rPr lang="en-US" sz="1600" dirty="0" smtClean="0"/>
              <a:t>)</a:t>
            </a:r>
            <a:r>
              <a:rPr lang="en-US" sz="1800" b="0" dirty="0" smtClean="0"/>
              <a:t>  </a:t>
            </a:r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39762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 </a:t>
            </a:r>
          </a:p>
          <a:p>
            <a:r>
              <a:rPr lang="en-US" sz="6400" dirty="0" smtClean="0"/>
              <a:t>India's  GDP  $5.0 trillion by 2025 (Recommended  6% of GDP spend on Education)</a:t>
            </a:r>
          </a:p>
          <a:p>
            <a:endParaRPr lang="en-US" dirty="0"/>
          </a:p>
        </p:txBody>
      </p:sp>
      <p:pic>
        <p:nvPicPr>
          <p:cNvPr id="1026" name="Picture 2" descr="C:\Users\bps020069\Desktop\download.jfi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76800" y="2209800"/>
            <a:ext cx="3886200" cy="3962400"/>
          </a:xfrm>
          <a:prstGeom prst="rect">
            <a:avLst/>
          </a:prstGeom>
          <a:noFill/>
        </p:spPr>
      </p:pic>
      <p:pic>
        <p:nvPicPr>
          <p:cNvPr id="1027" name="Picture 3" descr="C:\Users\bps020069\Desktop\download (1).jf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93271" y="2362200"/>
            <a:ext cx="3673929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4582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Large amount spend on education =  create more educated people in future</a:t>
            </a:r>
          </a:p>
          <a:p>
            <a:r>
              <a:rPr lang="en-IN" sz="2800" dirty="0" smtClean="0"/>
              <a:t>More Educated People required Job Employment</a:t>
            </a:r>
          </a:p>
          <a:p>
            <a:endParaRPr lang="en-IN" sz="2800" dirty="0" smtClean="0"/>
          </a:p>
          <a:p>
            <a:r>
              <a:rPr lang="en-IN" sz="3200" dirty="0" smtClean="0">
                <a:solidFill>
                  <a:srgbClr val="FF0000"/>
                </a:solidFill>
              </a:rPr>
              <a:t>What is the Solution ? </a:t>
            </a:r>
          </a:p>
          <a:p>
            <a:r>
              <a:rPr lang="en-IN" sz="3200" dirty="0" err="1" smtClean="0">
                <a:solidFill>
                  <a:srgbClr val="00B050"/>
                </a:solidFill>
              </a:rPr>
              <a:t>Ans</a:t>
            </a:r>
            <a:r>
              <a:rPr lang="en-IN" sz="3200" dirty="0" smtClean="0">
                <a:solidFill>
                  <a:srgbClr val="00B050"/>
                </a:solidFill>
              </a:rPr>
              <a:t>: To create More  Entrepreneur</a:t>
            </a:r>
          </a:p>
          <a:p>
            <a:endParaRPr lang="en-US" dirty="0"/>
          </a:p>
        </p:txBody>
      </p:sp>
      <p:sp>
        <p:nvSpPr>
          <p:cNvPr id="16386" name="AutoShape 2" descr="The Problem Determines the Solution | Secret Entour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87" name="Picture 3" descr="C:\Users\bps020069\Desktop\problemsolu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581400"/>
            <a:ext cx="86868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ALL TIME GREAT  ENTREPRENEUR</a:t>
            </a:r>
            <a:br>
              <a:rPr lang="en-US" u="sng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G D Birla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4000" dirty="0" err="1" smtClean="0"/>
              <a:t>Syt</a:t>
            </a:r>
            <a:r>
              <a:rPr lang="en-US" sz="4000" dirty="0" smtClean="0"/>
              <a:t>. S K Birla             </a:t>
            </a:r>
            <a:r>
              <a:rPr lang="en-US" sz="4000" dirty="0" err="1" smtClean="0"/>
              <a:t>Syt</a:t>
            </a:r>
            <a:r>
              <a:rPr lang="en-US" sz="4000" dirty="0" smtClean="0"/>
              <a:t>. </a:t>
            </a:r>
            <a:r>
              <a:rPr lang="en-US" sz="4000" dirty="0" err="1" smtClean="0"/>
              <a:t>Sidhart</a:t>
            </a:r>
            <a:r>
              <a:rPr lang="en-US" sz="4000" dirty="0" smtClean="0"/>
              <a:t> Birla</a:t>
            </a:r>
            <a:endParaRPr lang="en-US" sz="4000" dirty="0"/>
          </a:p>
        </p:txBody>
      </p:sp>
      <p:pic>
        <p:nvPicPr>
          <p:cNvPr id="1026" name="Picture 2" descr="C:\Users\bps020069\Desktop\gd-birla-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219200"/>
            <a:ext cx="3505200" cy="1795732"/>
          </a:xfrm>
          <a:prstGeom prst="rect">
            <a:avLst/>
          </a:prstGeom>
          <a:noFill/>
        </p:spPr>
      </p:pic>
      <p:pic>
        <p:nvPicPr>
          <p:cNvPr id="1029" name="Picture 5" descr="C:\Users\bps020069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810000"/>
            <a:ext cx="2895600" cy="2057400"/>
          </a:xfrm>
          <a:prstGeom prst="rect">
            <a:avLst/>
          </a:prstGeom>
          <a:noFill/>
        </p:spPr>
      </p:pic>
      <p:pic>
        <p:nvPicPr>
          <p:cNvPr id="1030" name="Picture 6" descr="C:\Users\bps020069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3733800"/>
            <a:ext cx="33909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610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 smtClean="0">
                <a:solidFill>
                  <a:srgbClr val="FF0000"/>
                </a:solidFill>
              </a:rPr>
              <a:t>Country Needs Many Entrepreneurs</a:t>
            </a:r>
          </a:p>
          <a:p>
            <a:endParaRPr lang="en-US" sz="2800" dirty="0" smtClean="0"/>
          </a:p>
          <a:p>
            <a:r>
              <a:rPr lang="en-US" sz="2800" dirty="0" smtClean="0"/>
              <a:t>Like :  G D Birla</a:t>
            </a:r>
          </a:p>
          <a:p>
            <a:r>
              <a:rPr lang="en-US" sz="2800" dirty="0" err="1" smtClean="0"/>
              <a:t>Ratan</a:t>
            </a:r>
            <a:r>
              <a:rPr lang="en-US" sz="2800" dirty="0" smtClean="0"/>
              <a:t> Tata</a:t>
            </a:r>
          </a:p>
          <a:p>
            <a:r>
              <a:rPr lang="en-US" sz="2800" dirty="0" err="1" smtClean="0"/>
              <a:t>Mukesh</a:t>
            </a:r>
            <a:r>
              <a:rPr lang="en-US" sz="2800" dirty="0" smtClean="0"/>
              <a:t> </a:t>
            </a:r>
            <a:r>
              <a:rPr lang="en-US" sz="2800" dirty="0" err="1" smtClean="0"/>
              <a:t>Ambani</a:t>
            </a:r>
            <a:endParaRPr lang="en-US" sz="2800" dirty="0" smtClean="0"/>
          </a:p>
          <a:p>
            <a:r>
              <a:rPr lang="en-US" sz="2800" dirty="0" err="1" smtClean="0"/>
              <a:t>Azim</a:t>
            </a:r>
            <a:r>
              <a:rPr lang="en-US" sz="2800" dirty="0" smtClean="0"/>
              <a:t> </a:t>
            </a:r>
            <a:r>
              <a:rPr lang="en-US" sz="2800" dirty="0" err="1" smtClean="0"/>
              <a:t>Premji</a:t>
            </a:r>
            <a:endParaRPr lang="en-US" sz="2800" dirty="0" smtClean="0"/>
          </a:p>
          <a:p>
            <a:r>
              <a:rPr lang="en-US" sz="2800" dirty="0" err="1" smtClean="0"/>
              <a:t>Gautam</a:t>
            </a:r>
            <a:r>
              <a:rPr lang="en-US" sz="2800" dirty="0" smtClean="0"/>
              <a:t> </a:t>
            </a:r>
            <a:r>
              <a:rPr lang="en-US" sz="2800" dirty="0" err="1" smtClean="0"/>
              <a:t>Adani</a:t>
            </a:r>
            <a:endParaRPr lang="en-US" sz="2800" dirty="0" smtClean="0"/>
          </a:p>
          <a:p>
            <a:r>
              <a:rPr lang="en-US" sz="2800" dirty="0" err="1" smtClean="0"/>
              <a:t>Shiv</a:t>
            </a:r>
            <a:r>
              <a:rPr lang="en-US" sz="2800" dirty="0" smtClean="0"/>
              <a:t> </a:t>
            </a:r>
            <a:r>
              <a:rPr lang="en-US" sz="2800" dirty="0" err="1" smtClean="0"/>
              <a:t>Nadar</a:t>
            </a:r>
            <a:endParaRPr lang="en-US" sz="2800" dirty="0" smtClean="0"/>
          </a:p>
          <a:p>
            <a:r>
              <a:rPr lang="en-US" sz="2800" dirty="0" smtClean="0"/>
              <a:t>Kumar </a:t>
            </a:r>
            <a:r>
              <a:rPr lang="en-US" sz="2800" dirty="0" err="1" smtClean="0"/>
              <a:t>Mangalam</a:t>
            </a:r>
            <a:r>
              <a:rPr lang="en-US" sz="2800" dirty="0" smtClean="0"/>
              <a:t> Birla</a:t>
            </a:r>
          </a:p>
          <a:p>
            <a:r>
              <a:rPr lang="en-US" sz="2800" dirty="0" smtClean="0"/>
              <a:t>Sunil </a:t>
            </a:r>
            <a:r>
              <a:rPr lang="en-US" sz="2800" dirty="0" err="1" smtClean="0"/>
              <a:t>Mittal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And Many More…………………</a:t>
            </a:r>
            <a:r>
              <a:rPr lang="en-US" dirty="0" smtClean="0"/>
              <a:t>………….;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573</Words>
  <Application>Microsoft Office PowerPoint</Application>
  <PresentationFormat>On-screen Show (4:3)</PresentationFormat>
  <Paragraphs>83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Government  spending on Education</vt:lpstr>
      <vt:lpstr>India has become 5th largest economy in the world</vt:lpstr>
      <vt:lpstr>Slide 7</vt:lpstr>
      <vt:lpstr>ALL TIME GREAT  ENTREPRENEUR    G D Birla    Syt. S K Birla             Syt. Sidhart Birla</vt:lpstr>
      <vt:lpstr>Slide 9</vt:lpstr>
      <vt:lpstr>Slide 10</vt:lpstr>
      <vt:lpstr>Mindset Change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Education and NEP 2020</dc:title>
  <dc:creator>Susant Kumar Baral</dc:creator>
  <cp:lastModifiedBy>bps020069</cp:lastModifiedBy>
  <cp:revision>27</cp:revision>
  <dcterms:created xsi:type="dcterms:W3CDTF">2006-08-16T00:00:00Z</dcterms:created>
  <dcterms:modified xsi:type="dcterms:W3CDTF">2023-02-23T06:46:03Z</dcterms:modified>
</cp:coreProperties>
</file>